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wmf" ContentType="image/x-wmf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2" r:id="rId1"/>
  </p:sldMasterIdLst>
  <p:sldIdLst>
    <p:sldId id="257" r:id="rId2"/>
    <p:sldId id="275" r:id="rId3"/>
    <p:sldId id="301" r:id="rId4"/>
    <p:sldId id="277" r:id="rId5"/>
    <p:sldId id="335" r:id="rId6"/>
    <p:sldId id="325" r:id="rId7"/>
    <p:sldId id="302" r:id="rId8"/>
    <p:sldId id="351" r:id="rId9"/>
    <p:sldId id="336" r:id="rId10"/>
    <p:sldId id="303" r:id="rId11"/>
    <p:sldId id="337" r:id="rId12"/>
    <p:sldId id="305" r:id="rId13"/>
    <p:sldId id="326" r:id="rId14"/>
    <p:sldId id="306" r:id="rId15"/>
    <p:sldId id="356" r:id="rId16"/>
    <p:sldId id="339" r:id="rId17"/>
    <p:sldId id="352" r:id="rId18"/>
    <p:sldId id="307" r:id="rId19"/>
    <p:sldId id="340" r:id="rId20"/>
    <p:sldId id="327" r:id="rId21"/>
    <p:sldId id="308" r:id="rId22"/>
    <p:sldId id="353" r:id="rId23"/>
    <p:sldId id="357" r:id="rId24"/>
    <p:sldId id="328" r:id="rId25"/>
    <p:sldId id="342" r:id="rId26"/>
    <p:sldId id="343" r:id="rId27"/>
    <p:sldId id="329" r:id="rId28"/>
    <p:sldId id="309" r:id="rId29"/>
    <p:sldId id="344" r:id="rId30"/>
    <p:sldId id="330" r:id="rId31"/>
    <p:sldId id="310" r:id="rId32"/>
    <p:sldId id="345" r:id="rId33"/>
    <p:sldId id="354" r:id="rId34"/>
    <p:sldId id="311" r:id="rId35"/>
    <p:sldId id="331" r:id="rId36"/>
    <p:sldId id="312" r:id="rId37"/>
    <p:sldId id="332" r:id="rId38"/>
    <p:sldId id="333" r:id="rId39"/>
    <p:sldId id="313" r:id="rId40"/>
    <p:sldId id="358" r:id="rId41"/>
    <p:sldId id="348" r:id="rId42"/>
    <p:sldId id="359" r:id="rId43"/>
    <p:sldId id="314" r:id="rId44"/>
    <p:sldId id="315" r:id="rId45"/>
    <p:sldId id="334" r:id="rId46"/>
    <p:sldId id="316" r:id="rId47"/>
    <p:sldId id="350" r:id="rId48"/>
    <p:sldId id="317" r:id="rId49"/>
    <p:sldId id="318" r:id="rId50"/>
    <p:sldId id="319" r:id="rId51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30D23"/>
    <a:srgbClr val="023A91"/>
    <a:srgbClr val="013990"/>
    <a:srgbClr val="CC0000"/>
    <a:srgbClr val="2361A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21" autoAdjust="0"/>
    <p:restoredTop sz="96408" autoAdjust="0"/>
  </p:normalViewPr>
  <p:slideViewPr>
    <p:cSldViewPr snapToGrid="0">
      <p:cViewPr varScale="1">
        <p:scale>
          <a:sx n="105" d="100"/>
          <a:sy n="105" d="100"/>
        </p:scale>
        <p:origin x="1548" y="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9974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drawings/_rels/vmlDrawing1.vml.rels><?xml version="1.0" encoding="UTF-8" standalone="yes"?>
<Relationships xmlns="http://schemas.openxmlformats.org/package/2006/relationships"><Relationship Id="rId8" Type="http://schemas.openxmlformats.org/officeDocument/2006/relationships/image" Target="../media/image11.wmf"/><Relationship Id="rId13" Type="http://schemas.openxmlformats.org/officeDocument/2006/relationships/image" Target="../media/image16.wmf"/><Relationship Id="rId3" Type="http://schemas.openxmlformats.org/officeDocument/2006/relationships/image" Target="../media/image6.wmf"/><Relationship Id="rId7" Type="http://schemas.openxmlformats.org/officeDocument/2006/relationships/image" Target="../media/image10.wmf"/><Relationship Id="rId12" Type="http://schemas.openxmlformats.org/officeDocument/2006/relationships/image" Target="../media/image15.wmf"/><Relationship Id="rId2" Type="http://schemas.openxmlformats.org/officeDocument/2006/relationships/image" Target="../media/image5.wmf"/><Relationship Id="rId1" Type="http://schemas.openxmlformats.org/officeDocument/2006/relationships/image" Target="../media/image4.wmf"/><Relationship Id="rId6" Type="http://schemas.openxmlformats.org/officeDocument/2006/relationships/image" Target="../media/image9.wmf"/><Relationship Id="rId11" Type="http://schemas.openxmlformats.org/officeDocument/2006/relationships/image" Target="../media/image14.wmf"/><Relationship Id="rId5" Type="http://schemas.openxmlformats.org/officeDocument/2006/relationships/image" Target="../media/image8.wmf"/><Relationship Id="rId10" Type="http://schemas.openxmlformats.org/officeDocument/2006/relationships/image" Target="../media/image13.wmf"/><Relationship Id="rId4" Type="http://schemas.openxmlformats.org/officeDocument/2006/relationships/image" Target="../media/image7.wmf"/><Relationship Id="rId9" Type="http://schemas.openxmlformats.org/officeDocument/2006/relationships/image" Target="../media/image12.w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58.wmf"/><Relationship Id="rId2" Type="http://schemas.openxmlformats.org/officeDocument/2006/relationships/image" Target="../media/image57.wmf"/><Relationship Id="rId1" Type="http://schemas.openxmlformats.org/officeDocument/2006/relationships/image" Target="../media/image4.wmf"/><Relationship Id="rId6" Type="http://schemas.openxmlformats.org/officeDocument/2006/relationships/image" Target="../media/image60.wmf"/><Relationship Id="rId5" Type="http://schemas.openxmlformats.org/officeDocument/2006/relationships/image" Target="../media/image35.wmf"/><Relationship Id="rId4" Type="http://schemas.openxmlformats.org/officeDocument/2006/relationships/image" Target="../media/image59.w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59.wmf"/><Relationship Id="rId2" Type="http://schemas.openxmlformats.org/officeDocument/2006/relationships/image" Target="../media/image57.wmf"/><Relationship Id="rId1" Type="http://schemas.openxmlformats.org/officeDocument/2006/relationships/image" Target="../media/image4.wmf"/><Relationship Id="rId6" Type="http://schemas.openxmlformats.org/officeDocument/2006/relationships/image" Target="../media/image58.wmf"/><Relationship Id="rId5" Type="http://schemas.openxmlformats.org/officeDocument/2006/relationships/image" Target="../media/image60.wmf"/><Relationship Id="rId4" Type="http://schemas.openxmlformats.org/officeDocument/2006/relationships/image" Target="../media/image35.wmf"/></Relationships>
</file>

<file path=ppt/drawings/_rels/vmlDrawing12.vml.rels><?xml version="1.0" encoding="UTF-8" standalone="yes"?>
<Relationships xmlns="http://schemas.openxmlformats.org/package/2006/relationships"><Relationship Id="rId2" Type="http://schemas.openxmlformats.org/officeDocument/2006/relationships/image" Target="../media/image62.wmf"/><Relationship Id="rId1" Type="http://schemas.openxmlformats.org/officeDocument/2006/relationships/image" Target="../media/image51.wmf"/></Relationships>
</file>

<file path=ppt/drawings/_rels/vmlDrawing13.vml.rels><?xml version="1.0" encoding="UTF-8" standalone="yes"?>
<Relationships xmlns="http://schemas.openxmlformats.org/package/2006/relationships"><Relationship Id="rId8" Type="http://schemas.openxmlformats.org/officeDocument/2006/relationships/image" Target="../media/image71.wmf"/><Relationship Id="rId3" Type="http://schemas.openxmlformats.org/officeDocument/2006/relationships/image" Target="../media/image66.wmf"/><Relationship Id="rId7" Type="http://schemas.openxmlformats.org/officeDocument/2006/relationships/image" Target="../media/image70.wmf"/><Relationship Id="rId2" Type="http://schemas.openxmlformats.org/officeDocument/2006/relationships/image" Target="../media/image65.wmf"/><Relationship Id="rId1" Type="http://schemas.openxmlformats.org/officeDocument/2006/relationships/image" Target="../media/image64.wmf"/><Relationship Id="rId6" Type="http://schemas.openxmlformats.org/officeDocument/2006/relationships/image" Target="../media/image69.wmf"/><Relationship Id="rId5" Type="http://schemas.openxmlformats.org/officeDocument/2006/relationships/image" Target="../media/image68.wmf"/><Relationship Id="rId10" Type="http://schemas.openxmlformats.org/officeDocument/2006/relationships/image" Target="../media/image73.wmf"/><Relationship Id="rId4" Type="http://schemas.openxmlformats.org/officeDocument/2006/relationships/image" Target="../media/image67.wmf"/><Relationship Id="rId9" Type="http://schemas.openxmlformats.org/officeDocument/2006/relationships/image" Target="../media/image72.wmf"/></Relationships>
</file>

<file path=ppt/drawings/_rels/vmlDrawing14.vml.rels><?xml version="1.0" encoding="UTF-8" standalone="yes"?>
<Relationships xmlns="http://schemas.openxmlformats.org/package/2006/relationships"><Relationship Id="rId3" Type="http://schemas.openxmlformats.org/officeDocument/2006/relationships/image" Target="../media/image77.wmf"/><Relationship Id="rId2" Type="http://schemas.openxmlformats.org/officeDocument/2006/relationships/image" Target="../media/image76.wmf"/><Relationship Id="rId1" Type="http://schemas.openxmlformats.org/officeDocument/2006/relationships/image" Target="../media/image75.wmf"/></Relationships>
</file>

<file path=ppt/drawings/_rels/vmlDrawing15.vml.rels><?xml version="1.0" encoding="UTF-8" standalone="yes"?>
<Relationships xmlns="http://schemas.openxmlformats.org/package/2006/relationships"><Relationship Id="rId3" Type="http://schemas.openxmlformats.org/officeDocument/2006/relationships/image" Target="../media/image77.wmf"/><Relationship Id="rId7" Type="http://schemas.openxmlformats.org/officeDocument/2006/relationships/image" Target="../media/image85.wmf"/><Relationship Id="rId2" Type="http://schemas.openxmlformats.org/officeDocument/2006/relationships/image" Target="../media/image81.wmf"/><Relationship Id="rId1" Type="http://schemas.openxmlformats.org/officeDocument/2006/relationships/image" Target="../media/image80.wmf"/><Relationship Id="rId6" Type="http://schemas.openxmlformats.org/officeDocument/2006/relationships/image" Target="../media/image84.wmf"/><Relationship Id="rId5" Type="http://schemas.openxmlformats.org/officeDocument/2006/relationships/image" Target="../media/image83.wmf"/><Relationship Id="rId4" Type="http://schemas.openxmlformats.org/officeDocument/2006/relationships/image" Target="../media/image82.wmf"/></Relationships>
</file>

<file path=ppt/drawings/_rels/vmlDrawing16.vml.rels><?xml version="1.0" encoding="UTF-8" standalone="yes"?>
<Relationships xmlns="http://schemas.openxmlformats.org/package/2006/relationships"><Relationship Id="rId3" Type="http://schemas.openxmlformats.org/officeDocument/2006/relationships/image" Target="../media/image52.wmf"/><Relationship Id="rId7" Type="http://schemas.openxmlformats.org/officeDocument/2006/relationships/image" Target="../media/image89.wmf"/><Relationship Id="rId2" Type="http://schemas.openxmlformats.org/officeDocument/2006/relationships/image" Target="../media/image87.wmf"/><Relationship Id="rId1" Type="http://schemas.openxmlformats.org/officeDocument/2006/relationships/image" Target="../media/image86.wmf"/><Relationship Id="rId6" Type="http://schemas.openxmlformats.org/officeDocument/2006/relationships/image" Target="../media/image51.wmf"/><Relationship Id="rId5" Type="http://schemas.openxmlformats.org/officeDocument/2006/relationships/image" Target="../media/image88.wmf"/><Relationship Id="rId4" Type="http://schemas.openxmlformats.org/officeDocument/2006/relationships/image" Target="../media/image59.wmf"/></Relationships>
</file>

<file path=ppt/drawings/_rels/vmlDrawing17.vml.rels><?xml version="1.0" encoding="UTF-8" standalone="yes"?>
<Relationships xmlns="http://schemas.openxmlformats.org/package/2006/relationships"><Relationship Id="rId3" Type="http://schemas.openxmlformats.org/officeDocument/2006/relationships/image" Target="../media/image91.wmf"/><Relationship Id="rId2" Type="http://schemas.openxmlformats.org/officeDocument/2006/relationships/image" Target="../media/image90.wmf"/><Relationship Id="rId1" Type="http://schemas.openxmlformats.org/officeDocument/2006/relationships/image" Target="../media/image51.wmf"/></Relationships>
</file>

<file path=ppt/drawings/_rels/vmlDrawing18.vml.rels><?xml version="1.0" encoding="UTF-8" standalone="yes"?>
<Relationships xmlns="http://schemas.openxmlformats.org/package/2006/relationships"><Relationship Id="rId3" Type="http://schemas.openxmlformats.org/officeDocument/2006/relationships/image" Target="../media/image95.wmf"/><Relationship Id="rId2" Type="http://schemas.openxmlformats.org/officeDocument/2006/relationships/image" Target="../media/image94.wmf"/><Relationship Id="rId1" Type="http://schemas.openxmlformats.org/officeDocument/2006/relationships/image" Target="../media/image93.wmf"/><Relationship Id="rId4" Type="http://schemas.openxmlformats.org/officeDocument/2006/relationships/image" Target="../media/image96.wmf"/></Relationships>
</file>

<file path=ppt/drawings/_rels/vmlDrawing19.vml.rels><?xml version="1.0" encoding="UTF-8" standalone="yes"?>
<Relationships xmlns="http://schemas.openxmlformats.org/package/2006/relationships"><Relationship Id="rId2" Type="http://schemas.openxmlformats.org/officeDocument/2006/relationships/image" Target="../media/image98.wmf"/><Relationship Id="rId1" Type="http://schemas.openxmlformats.org/officeDocument/2006/relationships/image" Target="../media/image97.wmf"/></Relationships>
</file>

<file path=ppt/drawings/_rels/vmlDrawing2.vml.rels><?xml version="1.0" encoding="UTF-8" standalone="yes"?>
<Relationships xmlns="http://schemas.openxmlformats.org/package/2006/relationships"><Relationship Id="rId8" Type="http://schemas.openxmlformats.org/officeDocument/2006/relationships/image" Target="../media/image24.wmf"/><Relationship Id="rId3" Type="http://schemas.openxmlformats.org/officeDocument/2006/relationships/image" Target="../media/image19.wmf"/><Relationship Id="rId7" Type="http://schemas.openxmlformats.org/officeDocument/2006/relationships/image" Target="../media/image23.wmf"/><Relationship Id="rId2" Type="http://schemas.openxmlformats.org/officeDocument/2006/relationships/image" Target="../media/image18.wmf"/><Relationship Id="rId1" Type="http://schemas.openxmlformats.org/officeDocument/2006/relationships/image" Target="../media/image17.wmf"/><Relationship Id="rId6" Type="http://schemas.openxmlformats.org/officeDocument/2006/relationships/image" Target="../media/image22.wmf"/><Relationship Id="rId11" Type="http://schemas.openxmlformats.org/officeDocument/2006/relationships/image" Target="../media/image27.wmf"/><Relationship Id="rId5" Type="http://schemas.openxmlformats.org/officeDocument/2006/relationships/image" Target="../media/image21.wmf"/><Relationship Id="rId10" Type="http://schemas.openxmlformats.org/officeDocument/2006/relationships/image" Target="../media/image26.wmf"/><Relationship Id="rId4" Type="http://schemas.openxmlformats.org/officeDocument/2006/relationships/image" Target="../media/image20.wmf"/><Relationship Id="rId9" Type="http://schemas.openxmlformats.org/officeDocument/2006/relationships/image" Target="../media/image25.wmf"/></Relationships>
</file>

<file path=ppt/drawings/_rels/vmlDrawing20.v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wmf"/><Relationship Id="rId3" Type="http://schemas.openxmlformats.org/officeDocument/2006/relationships/image" Target="../media/image105.wmf"/><Relationship Id="rId7" Type="http://schemas.openxmlformats.org/officeDocument/2006/relationships/image" Target="../media/image107.wmf"/><Relationship Id="rId2" Type="http://schemas.openxmlformats.org/officeDocument/2006/relationships/image" Target="../media/image104.wmf"/><Relationship Id="rId1" Type="http://schemas.openxmlformats.org/officeDocument/2006/relationships/image" Target="../media/image103.wmf"/><Relationship Id="rId6" Type="http://schemas.openxmlformats.org/officeDocument/2006/relationships/image" Target="../media/image62.wmf"/><Relationship Id="rId11" Type="http://schemas.openxmlformats.org/officeDocument/2006/relationships/image" Target="../media/image111.wmf"/><Relationship Id="rId5" Type="http://schemas.openxmlformats.org/officeDocument/2006/relationships/image" Target="../media/image14.wmf"/><Relationship Id="rId10" Type="http://schemas.openxmlformats.org/officeDocument/2006/relationships/image" Target="../media/image110.wmf"/><Relationship Id="rId4" Type="http://schemas.openxmlformats.org/officeDocument/2006/relationships/image" Target="../media/image106.wmf"/><Relationship Id="rId9" Type="http://schemas.openxmlformats.org/officeDocument/2006/relationships/image" Target="../media/image109.wmf"/></Relationships>
</file>

<file path=ppt/drawings/_rels/vmlDrawing2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wmf"/><Relationship Id="rId2" Type="http://schemas.openxmlformats.org/officeDocument/2006/relationships/image" Target="../media/image72.wmf"/><Relationship Id="rId1" Type="http://schemas.openxmlformats.org/officeDocument/2006/relationships/image" Target="../media/image104.wmf"/><Relationship Id="rId5" Type="http://schemas.openxmlformats.org/officeDocument/2006/relationships/image" Target="../media/image114.wmf"/><Relationship Id="rId4" Type="http://schemas.openxmlformats.org/officeDocument/2006/relationships/image" Target="../media/image113.wmf"/></Relationships>
</file>

<file path=ppt/drawings/_rels/vmlDrawing2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.wmf"/><Relationship Id="rId2" Type="http://schemas.openxmlformats.org/officeDocument/2006/relationships/image" Target="../media/image62.wmf"/><Relationship Id="rId1" Type="http://schemas.openxmlformats.org/officeDocument/2006/relationships/image" Target="../media/image116.wmf"/><Relationship Id="rId6" Type="http://schemas.openxmlformats.org/officeDocument/2006/relationships/image" Target="../media/image85.wmf"/><Relationship Id="rId5" Type="http://schemas.openxmlformats.org/officeDocument/2006/relationships/image" Target="../media/image118.wmf"/><Relationship Id="rId4" Type="http://schemas.openxmlformats.org/officeDocument/2006/relationships/image" Target="../media/image117.wmf"/></Relationships>
</file>

<file path=ppt/drawings/_rels/vmlDrawing23.vml.rels><?xml version="1.0" encoding="UTF-8" standalone="yes"?>
<Relationships xmlns="http://schemas.openxmlformats.org/package/2006/relationships"><Relationship Id="rId2" Type="http://schemas.openxmlformats.org/officeDocument/2006/relationships/image" Target="../media/image36.wmf"/><Relationship Id="rId1" Type="http://schemas.openxmlformats.org/officeDocument/2006/relationships/image" Target="../media/image35.wmf"/></Relationships>
</file>

<file path=ppt/drawings/_rels/vmlDrawing2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wmf"/><Relationship Id="rId2" Type="http://schemas.openxmlformats.org/officeDocument/2006/relationships/image" Target="../media/image122.wmf"/><Relationship Id="rId1" Type="http://schemas.openxmlformats.org/officeDocument/2006/relationships/image" Target="../media/image121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30.wmf"/><Relationship Id="rId2" Type="http://schemas.openxmlformats.org/officeDocument/2006/relationships/image" Target="../media/image29.wmf"/><Relationship Id="rId1" Type="http://schemas.openxmlformats.org/officeDocument/2006/relationships/image" Target="../media/image28.wmf"/></Relationships>
</file>

<file path=ppt/drawings/_rels/vmlDrawing4.vml.rels><?xml version="1.0" encoding="UTF-8" standalone="yes"?>
<Relationships xmlns="http://schemas.openxmlformats.org/package/2006/relationships"><Relationship Id="rId8" Type="http://schemas.openxmlformats.org/officeDocument/2006/relationships/image" Target="../media/image36.wmf"/><Relationship Id="rId3" Type="http://schemas.openxmlformats.org/officeDocument/2006/relationships/image" Target="../media/image32.wmf"/><Relationship Id="rId7" Type="http://schemas.openxmlformats.org/officeDocument/2006/relationships/image" Target="../media/image35.wmf"/><Relationship Id="rId2" Type="http://schemas.openxmlformats.org/officeDocument/2006/relationships/image" Target="../media/image31.wmf"/><Relationship Id="rId1" Type="http://schemas.openxmlformats.org/officeDocument/2006/relationships/image" Target="../media/image21.wmf"/><Relationship Id="rId6" Type="http://schemas.openxmlformats.org/officeDocument/2006/relationships/image" Target="../media/image27.wmf"/><Relationship Id="rId5" Type="http://schemas.openxmlformats.org/officeDocument/2006/relationships/image" Target="../media/image34.wmf"/><Relationship Id="rId4" Type="http://schemas.openxmlformats.org/officeDocument/2006/relationships/image" Target="../media/image33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38.wmf"/><Relationship Id="rId1" Type="http://schemas.openxmlformats.org/officeDocument/2006/relationships/image" Target="../media/image37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41.wmf"/><Relationship Id="rId2" Type="http://schemas.openxmlformats.org/officeDocument/2006/relationships/image" Target="../media/image40.wmf"/><Relationship Id="rId1" Type="http://schemas.openxmlformats.org/officeDocument/2006/relationships/image" Target="../media/image39.wmf"/><Relationship Id="rId5" Type="http://schemas.openxmlformats.org/officeDocument/2006/relationships/image" Target="../media/image43.wmf"/><Relationship Id="rId4" Type="http://schemas.openxmlformats.org/officeDocument/2006/relationships/image" Target="../media/image42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41.wmf"/><Relationship Id="rId2" Type="http://schemas.openxmlformats.org/officeDocument/2006/relationships/image" Target="../media/image40.wmf"/><Relationship Id="rId1" Type="http://schemas.openxmlformats.org/officeDocument/2006/relationships/image" Target="../media/image39.wmf"/><Relationship Id="rId6" Type="http://schemas.openxmlformats.org/officeDocument/2006/relationships/image" Target="../media/image43.wmf"/><Relationship Id="rId5" Type="http://schemas.openxmlformats.org/officeDocument/2006/relationships/image" Target="../media/image44.wmf"/><Relationship Id="rId4" Type="http://schemas.openxmlformats.org/officeDocument/2006/relationships/image" Target="../media/image42.wmf"/></Relationships>
</file>

<file path=ppt/drawings/_rels/vmlDrawing8.vml.rels><?xml version="1.0" encoding="UTF-8" standalone="yes"?>
<Relationships xmlns="http://schemas.openxmlformats.org/package/2006/relationships"><Relationship Id="rId8" Type="http://schemas.openxmlformats.org/officeDocument/2006/relationships/image" Target="../media/image52.wmf"/><Relationship Id="rId3" Type="http://schemas.openxmlformats.org/officeDocument/2006/relationships/image" Target="../media/image47.wmf"/><Relationship Id="rId7" Type="http://schemas.openxmlformats.org/officeDocument/2006/relationships/image" Target="../media/image51.wmf"/><Relationship Id="rId2" Type="http://schemas.openxmlformats.org/officeDocument/2006/relationships/image" Target="../media/image46.wmf"/><Relationship Id="rId1" Type="http://schemas.openxmlformats.org/officeDocument/2006/relationships/image" Target="../media/image45.wmf"/><Relationship Id="rId6" Type="http://schemas.openxmlformats.org/officeDocument/2006/relationships/image" Target="../media/image50.wmf"/><Relationship Id="rId5" Type="http://schemas.openxmlformats.org/officeDocument/2006/relationships/image" Target="../media/image49.wmf"/><Relationship Id="rId4" Type="http://schemas.openxmlformats.org/officeDocument/2006/relationships/image" Target="../media/image48.w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55.wmf"/><Relationship Id="rId2" Type="http://schemas.openxmlformats.org/officeDocument/2006/relationships/image" Target="../media/image54.wmf"/><Relationship Id="rId1" Type="http://schemas.openxmlformats.org/officeDocument/2006/relationships/image" Target="../media/image53.wmf"/><Relationship Id="rId4" Type="http://schemas.openxmlformats.org/officeDocument/2006/relationships/image" Target="../media/image56.wmf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19288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6700" y="1279525"/>
            <a:ext cx="3962400" cy="4897438"/>
          </a:xfrm>
        </p:spPr>
        <p:txBody>
          <a:bodyPr/>
          <a:lstStyle>
            <a:lvl1pPr marL="228600" indent="-360000">
              <a:buFont typeface="Wingdings" panose="05000000000000000000" pitchFamily="2" charset="2"/>
              <a:buChar char="p"/>
              <a:defRPr sz="2200">
                <a:latin typeface="幼圆" panose="02010509060101010101" pitchFamily="49" charset="-122"/>
                <a:ea typeface="幼圆" panose="02010509060101010101" pitchFamily="49" charset="-122"/>
              </a:defRPr>
            </a:lvl1pPr>
            <a:lvl2pPr marL="685800" indent="-360000">
              <a:buClr>
                <a:srgbClr val="023A91"/>
              </a:buClr>
              <a:buFont typeface="Wingdings" panose="05000000000000000000" pitchFamily="2" charset="2"/>
              <a:buChar char="l"/>
              <a:defRPr sz="2000">
                <a:latin typeface="幼圆" panose="02010509060101010101" pitchFamily="49" charset="-122"/>
                <a:ea typeface="幼圆" panose="02010509060101010101" pitchFamily="49" charset="-122"/>
              </a:defRPr>
            </a:lvl2pPr>
            <a:lvl3pPr marL="1143000" indent="-360000">
              <a:buClr>
                <a:srgbClr val="023A91"/>
              </a:buClr>
              <a:buFont typeface="Wingdings" panose="05000000000000000000" pitchFamily="2" charset="2"/>
              <a:buChar char="l"/>
              <a:defRPr>
                <a:latin typeface="幼圆" panose="02010509060101010101" pitchFamily="49" charset="-122"/>
                <a:ea typeface="幼圆" panose="02010509060101010101" pitchFamily="49" charset="-122"/>
              </a:defRPr>
            </a:lvl3pPr>
            <a:lvl4pPr marL="1600200" indent="-360000">
              <a:buClr>
                <a:srgbClr val="023A91"/>
              </a:buClr>
              <a:buFont typeface="Wingdings" panose="05000000000000000000" pitchFamily="2" charset="2"/>
              <a:buChar char="l"/>
              <a:defRPr>
                <a:latin typeface="幼圆" panose="02010509060101010101" pitchFamily="49" charset="-122"/>
                <a:ea typeface="幼圆" panose="02010509060101010101" pitchFamily="49" charset="-122"/>
              </a:defRPr>
            </a:lvl4pPr>
            <a:lvl5pPr marL="2057400" indent="-360000">
              <a:buClr>
                <a:srgbClr val="023A91"/>
              </a:buClr>
              <a:buFont typeface="Wingdings" panose="05000000000000000000" pitchFamily="2" charset="2"/>
              <a:buChar char="l"/>
              <a:defRPr>
                <a:latin typeface="幼圆" panose="02010509060101010101" pitchFamily="49" charset="-122"/>
                <a:ea typeface="幼圆" panose="02010509060101010101" pitchFamily="49" charset="-122"/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279525"/>
            <a:ext cx="4260850" cy="4897438"/>
          </a:xfrm>
        </p:spPr>
        <p:txBody>
          <a:bodyPr/>
          <a:lstStyle>
            <a:lvl1pPr marL="228600" indent="-360000">
              <a:buFont typeface="Wingdings" panose="05000000000000000000" pitchFamily="2" charset="2"/>
              <a:buChar char="p"/>
              <a:defRPr sz="2200">
                <a:latin typeface="幼圆" panose="02010509060101010101" pitchFamily="49" charset="-122"/>
                <a:ea typeface="幼圆" panose="02010509060101010101" pitchFamily="49" charset="-122"/>
              </a:defRPr>
            </a:lvl1pPr>
            <a:lvl2pPr marL="685800" indent="-360000">
              <a:buClr>
                <a:srgbClr val="023A91"/>
              </a:buClr>
              <a:buFont typeface="Wingdings" panose="05000000000000000000" pitchFamily="2" charset="2"/>
              <a:buChar char="l"/>
              <a:defRPr sz="2000">
                <a:latin typeface="幼圆" panose="02010509060101010101" pitchFamily="49" charset="-122"/>
                <a:ea typeface="幼圆" panose="02010509060101010101" pitchFamily="49" charset="-122"/>
              </a:defRPr>
            </a:lvl2pPr>
            <a:lvl3pPr marL="1143000" indent="-360000">
              <a:buClr>
                <a:srgbClr val="023A91"/>
              </a:buClr>
              <a:buFont typeface="Wingdings" panose="05000000000000000000" pitchFamily="2" charset="2"/>
              <a:buChar char="l"/>
              <a:defRPr>
                <a:latin typeface="幼圆" panose="02010509060101010101" pitchFamily="49" charset="-122"/>
                <a:ea typeface="幼圆" panose="02010509060101010101" pitchFamily="49" charset="-122"/>
              </a:defRPr>
            </a:lvl3pPr>
            <a:lvl4pPr marL="1600200" indent="-360000">
              <a:buClr>
                <a:srgbClr val="023A91"/>
              </a:buClr>
              <a:buFont typeface="Wingdings" panose="05000000000000000000" pitchFamily="2" charset="2"/>
              <a:buChar char="l"/>
              <a:defRPr>
                <a:latin typeface="幼圆" panose="02010509060101010101" pitchFamily="49" charset="-122"/>
                <a:ea typeface="幼圆" panose="02010509060101010101" pitchFamily="49" charset="-122"/>
              </a:defRPr>
            </a:lvl4pPr>
            <a:lvl5pPr marL="2057400" indent="-360000">
              <a:buClr>
                <a:srgbClr val="023A91"/>
              </a:buClr>
              <a:buFont typeface="Wingdings" panose="05000000000000000000" pitchFamily="2" charset="2"/>
              <a:buChar char="l"/>
              <a:defRPr>
                <a:latin typeface="幼圆" panose="02010509060101010101" pitchFamily="49" charset="-122"/>
                <a:ea typeface="幼圆" panose="02010509060101010101" pitchFamily="49" charset="-122"/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1pPr>
          </a:lstStyle>
          <a:p>
            <a:fld id="{DD087ABC-C147-4608-9421-DC913BD4572E}" type="datetimeFigureOut">
              <a:rPr lang="zh-CN" altLang="en-US" smtClean="0"/>
              <a:pPr/>
              <a:t>2019/5/13</a:t>
            </a:fld>
            <a:endParaRPr lang="zh-CN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1pPr>
          </a:lstStyle>
          <a:p>
            <a:fld id="{DE0B59AC-3424-42EB-B3D4-DEBEAAEEC0DC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60350" y="161927"/>
            <a:ext cx="7886700" cy="77787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 baseline="0">
                <a:solidFill>
                  <a:schemeClr val="bg1"/>
                </a:solidFill>
                <a:latin typeface="Verdana" panose="020B0604030504040204" pitchFamily="34" charset="0"/>
                <a:ea typeface="幼圆" panose="02010509060101010101" pitchFamily="49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76231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350" y="1269207"/>
            <a:ext cx="4006850" cy="445293"/>
          </a:xfrm>
        </p:spPr>
        <p:txBody>
          <a:bodyPr anchor="t">
            <a:noAutofit/>
          </a:bodyPr>
          <a:lstStyle>
            <a:lvl1pPr marL="0" indent="0">
              <a:buNone/>
              <a:defRPr sz="3000" b="0" baseline="0">
                <a:solidFill>
                  <a:srgbClr val="023A91"/>
                </a:solidFill>
                <a:latin typeface="Verdana" panose="020B060403050404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0350" y="1881189"/>
            <a:ext cx="4006850" cy="4308473"/>
          </a:xfrm>
        </p:spPr>
        <p:txBody>
          <a:bodyPr/>
          <a:lstStyle>
            <a:lvl1pPr marL="228600" indent="-360000">
              <a:buFont typeface="Wingdings" panose="05000000000000000000" pitchFamily="2" charset="2"/>
              <a:buChar char="p"/>
              <a:defRPr baseline="0">
                <a:latin typeface="Verdana" panose="020B0604030504040204" pitchFamily="34" charset="0"/>
                <a:ea typeface="幼圆" panose="02010509060101010101" pitchFamily="49" charset="-122"/>
              </a:defRPr>
            </a:lvl1pPr>
            <a:lvl2pPr marL="685800" indent="-360000">
              <a:buClr>
                <a:srgbClr val="023A91"/>
              </a:buClr>
              <a:buFont typeface="Wingdings" panose="05000000000000000000" pitchFamily="2" charset="2"/>
              <a:buChar char="l"/>
              <a:defRPr baseline="0">
                <a:latin typeface="Verdana" panose="020B0604030504040204" pitchFamily="34" charset="0"/>
                <a:ea typeface="幼圆" panose="02010509060101010101" pitchFamily="49" charset="-122"/>
              </a:defRPr>
            </a:lvl2pPr>
            <a:lvl3pPr marL="1143000" indent="-360000">
              <a:buClr>
                <a:srgbClr val="023A91"/>
              </a:buClr>
              <a:buFont typeface="Wingdings" panose="05000000000000000000" pitchFamily="2" charset="2"/>
              <a:buChar char="l"/>
              <a:defRPr baseline="0">
                <a:latin typeface="Verdana" panose="020B0604030504040204" pitchFamily="34" charset="0"/>
                <a:ea typeface="幼圆" panose="02010509060101010101" pitchFamily="49" charset="-122"/>
              </a:defRPr>
            </a:lvl3pPr>
            <a:lvl4pPr marL="1600200" indent="-360000">
              <a:buClr>
                <a:srgbClr val="023A91"/>
              </a:buClr>
              <a:buFont typeface="Wingdings" panose="05000000000000000000" pitchFamily="2" charset="2"/>
              <a:buChar char="l"/>
              <a:defRPr baseline="0">
                <a:latin typeface="Verdana" panose="020B0604030504040204" pitchFamily="34" charset="0"/>
                <a:ea typeface="幼圆" panose="02010509060101010101" pitchFamily="49" charset="-122"/>
              </a:defRPr>
            </a:lvl4pPr>
            <a:lvl5pPr marL="2057400" indent="-360000">
              <a:buClr>
                <a:srgbClr val="023A91"/>
              </a:buClr>
              <a:buFont typeface="Wingdings" panose="05000000000000000000" pitchFamily="2" charset="2"/>
              <a:buChar char="l"/>
              <a:defRPr baseline="0">
                <a:latin typeface="Verdana" panose="020B0604030504040204" pitchFamily="34" charset="0"/>
                <a:ea typeface="幼圆" panose="02010509060101010101" pitchFamily="49" charset="-122"/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000" y="1269207"/>
            <a:ext cx="4305300" cy="445293"/>
          </a:xfrm>
        </p:spPr>
        <p:txBody>
          <a:bodyPr anchor="t">
            <a:noAutofit/>
          </a:bodyPr>
          <a:lstStyle>
            <a:lvl1pPr marL="0" indent="0">
              <a:buNone/>
              <a:defRPr sz="3000" b="0" baseline="0">
                <a:solidFill>
                  <a:srgbClr val="023A91"/>
                </a:solidFill>
                <a:latin typeface="Verdana" panose="020B060403050404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72000" y="1881189"/>
            <a:ext cx="4305300" cy="4308473"/>
          </a:xfrm>
        </p:spPr>
        <p:txBody>
          <a:bodyPr/>
          <a:lstStyle>
            <a:lvl1pPr marL="228600" indent="-360000">
              <a:buFont typeface="Wingdings" panose="05000000000000000000" pitchFamily="2" charset="2"/>
              <a:buChar char="p"/>
              <a:defRPr baseline="0">
                <a:latin typeface="Verdana" panose="020B0604030504040204" pitchFamily="34" charset="0"/>
                <a:ea typeface="幼圆" panose="02010509060101010101" pitchFamily="49" charset="-122"/>
              </a:defRPr>
            </a:lvl1pPr>
            <a:lvl2pPr marL="685800" indent="-360000">
              <a:buClr>
                <a:srgbClr val="023A91"/>
              </a:buClr>
              <a:buFont typeface="Wingdings" panose="05000000000000000000" pitchFamily="2" charset="2"/>
              <a:buChar char="l"/>
              <a:defRPr baseline="0">
                <a:latin typeface="Verdana" panose="020B0604030504040204" pitchFamily="34" charset="0"/>
                <a:ea typeface="幼圆" panose="02010509060101010101" pitchFamily="49" charset="-122"/>
              </a:defRPr>
            </a:lvl2pPr>
            <a:lvl3pPr marL="1143000" indent="-360000">
              <a:buClr>
                <a:srgbClr val="023A91"/>
              </a:buClr>
              <a:buFont typeface="Wingdings" panose="05000000000000000000" pitchFamily="2" charset="2"/>
              <a:buChar char="l"/>
              <a:defRPr baseline="0">
                <a:latin typeface="Verdana" panose="020B0604030504040204" pitchFamily="34" charset="0"/>
                <a:ea typeface="幼圆" panose="02010509060101010101" pitchFamily="49" charset="-122"/>
              </a:defRPr>
            </a:lvl3pPr>
            <a:lvl4pPr marL="1600200" indent="-360000">
              <a:buClr>
                <a:srgbClr val="023A91"/>
              </a:buClr>
              <a:buFont typeface="Wingdings" panose="05000000000000000000" pitchFamily="2" charset="2"/>
              <a:buChar char="l"/>
              <a:defRPr baseline="0">
                <a:latin typeface="Verdana" panose="020B0604030504040204" pitchFamily="34" charset="0"/>
                <a:ea typeface="幼圆" panose="02010509060101010101" pitchFamily="49" charset="-122"/>
              </a:defRPr>
            </a:lvl4pPr>
            <a:lvl5pPr marL="2057400" indent="-360000">
              <a:buClr>
                <a:srgbClr val="023A91"/>
              </a:buClr>
              <a:buFont typeface="Wingdings" panose="05000000000000000000" pitchFamily="2" charset="2"/>
              <a:buChar char="l"/>
              <a:defRPr baseline="0">
                <a:latin typeface="Verdana" panose="020B0604030504040204" pitchFamily="34" charset="0"/>
                <a:ea typeface="幼圆" panose="02010509060101010101" pitchFamily="49" charset="-122"/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方正准圆简体" panose="02010601030101010101" pitchFamily="2" charset="-122"/>
                <a:ea typeface="方正准圆简体" panose="02010601030101010101" pitchFamily="2" charset="-122"/>
              </a:defRPr>
            </a:lvl1pPr>
          </a:lstStyle>
          <a:p>
            <a:fld id="{DD087ABC-C147-4608-9421-DC913BD4572E}" type="datetimeFigureOut">
              <a:rPr lang="zh-CN" altLang="en-US" smtClean="0"/>
              <a:pPr/>
              <a:t>2019/5/13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方正准圆简体" panose="02010601030101010101" pitchFamily="2" charset="-122"/>
                <a:ea typeface="方正准圆简体" panose="02010601030101010101" pitchFamily="2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方正准圆简体" panose="02010601030101010101" pitchFamily="2" charset="-122"/>
                <a:ea typeface="方正准圆简体" panose="02010601030101010101" pitchFamily="2" charset="-122"/>
              </a:defRPr>
            </a:lvl1pPr>
          </a:lstStyle>
          <a:p>
            <a:fld id="{DE0B59AC-3424-42EB-B3D4-DEBEAAEEC0DC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60350" y="161927"/>
            <a:ext cx="7886700" cy="77787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 baseline="0">
                <a:solidFill>
                  <a:schemeClr val="bg1"/>
                </a:solidFill>
                <a:latin typeface="Verdana" panose="020B0604030504040204" pitchFamily="34" charset="0"/>
                <a:ea typeface="幼圆" panose="02010509060101010101" pitchFamily="49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03363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幼圆" panose="02010509060101010101" pitchFamily="49" charset="-122"/>
                <a:ea typeface="幼圆" panose="02010509060101010101" pitchFamily="49" charset="-122"/>
              </a:defRPr>
            </a:lvl1pPr>
          </a:lstStyle>
          <a:p>
            <a:fld id="{DD087ABC-C147-4608-9421-DC913BD4572E}" type="datetimeFigureOut">
              <a:rPr lang="zh-CN" altLang="en-US" smtClean="0"/>
              <a:pPr/>
              <a:t>2019/5/13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幼圆" panose="02010509060101010101" pitchFamily="49" charset="-122"/>
                <a:ea typeface="幼圆" panose="02010509060101010101" pitchFamily="49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幼圆" panose="02010509060101010101" pitchFamily="49" charset="-122"/>
                <a:ea typeface="幼圆" panose="02010509060101010101" pitchFamily="49" charset="-122"/>
              </a:defRPr>
            </a:lvl1pPr>
          </a:lstStyle>
          <a:p>
            <a:fld id="{DE0B59AC-3424-42EB-B3D4-DEBEAAEEC0DC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60350" y="161927"/>
            <a:ext cx="7886700" cy="77787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 baseline="0">
                <a:solidFill>
                  <a:schemeClr val="bg1"/>
                </a:solidFill>
                <a:latin typeface="Verdana" panose="020B0604030504040204" pitchFamily="34" charset="0"/>
                <a:ea typeface="幼圆" panose="02010509060101010101" pitchFamily="49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65620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幼圆" panose="02010509060101010101" pitchFamily="49" charset="-122"/>
                <a:ea typeface="幼圆" panose="02010509060101010101" pitchFamily="49" charset="-122"/>
              </a:defRPr>
            </a:lvl1pPr>
          </a:lstStyle>
          <a:p>
            <a:fld id="{DD087ABC-C147-4608-9421-DC913BD4572E}" type="datetimeFigureOut">
              <a:rPr lang="zh-CN" altLang="en-US" smtClean="0"/>
              <a:pPr/>
              <a:t>2019/5/13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幼圆" panose="02010509060101010101" pitchFamily="49" charset="-122"/>
                <a:ea typeface="幼圆" panose="02010509060101010101" pitchFamily="49" charset="-122"/>
              </a:defRPr>
            </a:lvl1pPr>
          </a:lstStyle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幼圆" panose="02010509060101010101" pitchFamily="49" charset="-122"/>
                <a:ea typeface="幼圆" panose="02010509060101010101" pitchFamily="49" charset="-122"/>
              </a:defRPr>
            </a:lvl1pPr>
          </a:lstStyle>
          <a:p>
            <a:fld id="{DE0B59AC-3424-42EB-B3D4-DEBEAAEEC0D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6986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章节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2841626"/>
            <a:ext cx="7886700" cy="1325563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6000" baseline="0">
                <a:solidFill>
                  <a:schemeClr val="tx2"/>
                </a:solidFill>
                <a:latin typeface="Verdana" panose="020B0604030504040204" pitchFamily="34" charset="0"/>
                <a:ea typeface="幼圆" panose="02010509060101010101" pitchFamily="49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169462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350" y="42864"/>
            <a:ext cx="7886700" cy="77787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 baseline="0">
                <a:solidFill>
                  <a:schemeClr val="accent1"/>
                </a:solidFill>
                <a:latin typeface="Verdana" panose="020B0604030504040204" pitchFamily="34" charset="0"/>
                <a:ea typeface="幼圆" panose="02010509060101010101" pitchFamily="49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350" y="1158536"/>
            <a:ext cx="8616950" cy="4930775"/>
          </a:xfrm>
        </p:spPr>
        <p:txBody>
          <a:bodyPr tIns="46800"/>
          <a:lstStyle>
            <a:lvl1pPr marL="228600" indent="-360000" algn="l">
              <a:buClr>
                <a:schemeClr val="accent1"/>
              </a:buClr>
              <a:buSzPct val="100000"/>
              <a:buFont typeface="Wingdings" panose="05000000000000000000" pitchFamily="2" charset="2"/>
              <a:buChar char="p"/>
              <a:defRPr lang="zh-CN" altLang="en-US" dirty="0" smtClean="0"/>
            </a:lvl1pPr>
            <a:lvl2pPr marL="685800" indent="-360000">
              <a:buClr>
                <a:schemeClr val="accent1"/>
              </a:buClr>
              <a:buFont typeface="Wingdings" panose="05000000000000000000" pitchFamily="2" charset="2"/>
              <a:buChar char="l"/>
              <a:defRPr sz="2000" baseline="0">
                <a:latin typeface="Verdana" panose="020B0604030504040204" pitchFamily="34" charset="0"/>
                <a:ea typeface="幼圆" panose="02010509060101010101" pitchFamily="49" charset="-122"/>
              </a:defRPr>
            </a:lvl2pPr>
            <a:lvl3pPr marL="1143000" indent="-360000">
              <a:buClr>
                <a:schemeClr val="accent1"/>
              </a:buClr>
              <a:buFont typeface="Wingdings" panose="05000000000000000000" pitchFamily="2" charset="2"/>
              <a:buChar char="l"/>
              <a:defRPr sz="1800" baseline="0">
                <a:latin typeface="Verdana" panose="020B0604030504040204" pitchFamily="34" charset="0"/>
                <a:ea typeface="幼圆" panose="02010509060101010101" pitchFamily="49" charset="-122"/>
              </a:defRPr>
            </a:lvl3pPr>
            <a:lvl4pPr marL="1600200" indent="-360000">
              <a:buClr>
                <a:schemeClr val="accent1"/>
              </a:buClr>
              <a:buFont typeface="Wingdings" panose="05000000000000000000" pitchFamily="2" charset="2"/>
              <a:buChar char="l"/>
              <a:defRPr sz="1600" baseline="0">
                <a:latin typeface="Verdana" panose="020B0604030504040204" pitchFamily="34" charset="0"/>
                <a:ea typeface="幼圆" panose="02010509060101010101" pitchFamily="49" charset="-122"/>
              </a:defRPr>
            </a:lvl4pPr>
            <a:lvl5pPr marL="2057400" indent="-360000">
              <a:buClr>
                <a:schemeClr val="accent1"/>
              </a:buClr>
              <a:buFont typeface="Wingdings" panose="05000000000000000000" pitchFamily="2" charset="2"/>
              <a:buChar char="l"/>
              <a:defRPr sz="1600" baseline="0">
                <a:latin typeface="Verdana" panose="020B0604030504040204" pitchFamily="34" charset="0"/>
                <a:ea typeface="幼圆" panose="02010509060101010101" pitchFamily="49" charset="-122"/>
              </a:defRPr>
            </a:lvl5pPr>
            <a:lvl6pPr marL="2286000" indent="0">
              <a:buClr>
                <a:schemeClr val="tx2"/>
              </a:buClr>
              <a:buFont typeface="Arial" panose="020B0604020202020204" pitchFamily="34" charset="0"/>
              <a:buNone/>
              <a:defRPr/>
            </a:lvl6pPr>
            <a:lvl7pPr marL="2743200" indent="0">
              <a:buNone/>
              <a:defRPr/>
            </a:lvl7pPr>
            <a:lvl8pPr marL="3200400" indent="0">
              <a:buNone/>
              <a:defRPr/>
            </a:lvl8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499022613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288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-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60350" y="50800"/>
            <a:ext cx="7194550" cy="78740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260350" y="1149013"/>
            <a:ext cx="8629650" cy="457200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3000" baseline="0">
                <a:solidFill>
                  <a:schemeClr val="tx2"/>
                </a:solidFill>
                <a:latin typeface="Verdana" panose="020B060403050404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260350" y="1720513"/>
            <a:ext cx="8629650" cy="4343400"/>
          </a:xfrm>
        </p:spPr>
        <p:txBody>
          <a:bodyPr/>
          <a:lstStyle>
            <a:lvl1pPr>
              <a:buClr>
                <a:schemeClr val="accent1"/>
              </a:buClr>
              <a:defRPr baseline="0"/>
            </a:lvl1pPr>
            <a:lvl2pPr>
              <a:buClr>
                <a:schemeClr val="accent1"/>
              </a:buClr>
              <a:defRPr baseline="0"/>
            </a:lvl2pPr>
            <a:lvl3pPr>
              <a:buClr>
                <a:schemeClr val="accent1"/>
              </a:buClr>
              <a:defRPr baseline="0"/>
            </a:lvl3pPr>
            <a:lvl4pPr>
              <a:buClr>
                <a:schemeClr val="accent1"/>
              </a:buClr>
              <a:defRPr baseline="0"/>
            </a:lvl4pPr>
            <a:lvl5pPr>
              <a:buClr>
                <a:schemeClr val="accent1"/>
              </a:buClr>
              <a:defRPr baseline="0"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13174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6700" y="1171237"/>
            <a:ext cx="3962400" cy="4897438"/>
          </a:xfrm>
        </p:spPr>
        <p:txBody>
          <a:bodyPr/>
          <a:lstStyle>
            <a:lvl1pPr marL="228600" indent="-360000">
              <a:buClr>
                <a:schemeClr val="accent1"/>
              </a:buClr>
              <a:buFont typeface="Wingdings" panose="05000000000000000000" pitchFamily="2" charset="2"/>
              <a:buChar char="p"/>
              <a:defRPr sz="2200">
                <a:latin typeface="幼圆" panose="02010509060101010101" pitchFamily="49" charset="-122"/>
                <a:ea typeface="幼圆" panose="02010509060101010101" pitchFamily="49" charset="-122"/>
              </a:defRPr>
            </a:lvl1pPr>
            <a:lvl2pPr marL="685800" indent="-360000">
              <a:buClr>
                <a:schemeClr val="accent1"/>
              </a:buClr>
              <a:buFont typeface="Wingdings" panose="05000000000000000000" pitchFamily="2" charset="2"/>
              <a:buChar char="l"/>
              <a:defRPr sz="2000">
                <a:latin typeface="幼圆" panose="02010509060101010101" pitchFamily="49" charset="-122"/>
                <a:ea typeface="幼圆" panose="02010509060101010101" pitchFamily="49" charset="-122"/>
              </a:defRPr>
            </a:lvl2pPr>
            <a:lvl3pPr marL="1143000" indent="-360000">
              <a:buClr>
                <a:schemeClr val="accent1"/>
              </a:buClr>
              <a:buFont typeface="Wingdings" panose="05000000000000000000" pitchFamily="2" charset="2"/>
              <a:buChar char="l"/>
              <a:defRPr>
                <a:latin typeface="幼圆" panose="02010509060101010101" pitchFamily="49" charset="-122"/>
                <a:ea typeface="幼圆" panose="02010509060101010101" pitchFamily="49" charset="-122"/>
              </a:defRPr>
            </a:lvl3pPr>
            <a:lvl4pPr marL="1600200" indent="-360000">
              <a:buClr>
                <a:schemeClr val="accent1"/>
              </a:buClr>
              <a:buFont typeface="Wingdings" panose="05000000000000000000" pitchFamily="2" charset="2"/>
              <a:buChar char="l"/>
              <a:defRPr>
                <a:latin typeface="幼圆" panose="02010509060101010101" pitchFamily="49" charset="-122"/>
                <a:ea typeface="幼圆" panose="02010509060101010101" pitchFamily="49" charset="-122"/>
              </a:defRPr>
            </a:lvl4pPr>
            <a:lvl5pPr marL="2057400" indent="-360000">
              <a:buClr>
                <a:schemeClr val="accent1"/>
              </a:buClr>
              <a:buFont typeface="Wingdings" panose="05000000000000000000" pitchFamily="2" charset="2"/>
              <a:buChar char="l"/>
              <a:defRPr>
                <a:latin typeface="幼圆" panose="02010509060101010101" pitchFamily="49" charset="-122"/>
                <a:ea typeface="幼圆" panose="02010509060101010101" pitchFamily="49" charset="-122"/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171237"/>
            <a:ext cx="4260850" cy="4897438"/>
          </a:xfrm>
        </p:spPr>
        <p:txBody>
          <a:bodyPr/>
          <a:lstStyle>
            <a:lvl1pPr marL="228600" indent="-360000">
              <a:buClr>
                <a:schemeClr val="accent1"/>
              </a:buClr>
              <a:buFont typeface="Wingdings" panose="05000000000000000000" pitchFamily="2" charset="2"/>
              <a:buChar char="p"/>
              <a:defRPr sz="2200">
                <a:latin typeface="幼圆" panose="02010509060101010101" pitchFamily="49" charset="-122"/>
                <a:ea typeface="幼圆" panose="02010509060101010101" pitchFamily="49" charset="-122"/>
              </a:defRPr>
            </a:lvl1pPr>
            <a:lvl2pPr marL="685800" indent="-360000">
              <a:buClr>
                <a:schemeClr val="accent1"/>
              </a:buClr>
              <a:buFont typeface="Wingdings" panose="05000000000000000000" pitchFamily="2" charset="2"/>
              <a:buChar char="l"/>
              <a:defRPr sz="2000">
                <a:latin typeface="幼圆" panose="02010509060101010101" pitchFamily="49" charset="-122"/>
                <a:ea typeface="幼圆" panose="02010509060101010101" pitchFamily="49" charset="-122"/>
              </a:defRPr>
            </a:lvl2pPr>
            <a:lvl3pPr marL="1143000" indent="-360000">
              <a:buClr>
                <a:schemeClr val="accent1"/>
              </a:buClr>
              <a:buFont typeface="Wingdings" panose="05000000000000000000" pitchFamily="2" charset="2"/>
              <a:buChar char="l"/>
              <a:defRPr>
                <a:latin typeface="幼圆" panose="02010509060101010101" pitchFamily="49" charset="-122"/>
                <a:ea typeface="幼圆" panose="02010509060101010101" pitchFamily="49" charset="-122"/>
              </a:defRPr>
            </a:lvl3pPr>
            <a:lvl4pPr marL="1600200" indent="-360000">
              <a:buClr>
                <a:schemeClr val="accent1"/>
              </a:buClr>
              <a:buFont typeface="Wingdings" panose="05000000000000000000" pitchFamily="2" charset="2"/>
              <a:buChar char="l"/>
              <a:defRPr>
                <a:latin typeface="幼圆" panose="02010509060101010101" pitchFamily="49" charset="-122"/>
                <a:ea typeface="幼圆" panose="02010509060101010101" pitchFamily="49" charset="-122"/>
              </a:defRPr>
            </a:lvl4pPr>
            <a:lvl5pPr marL="2057400" indent="-360000">
              <a:buClr>
                <a:schemeClr val="accent1"/>
              </a:buClr>
              <a:buFont typeface="Wingdings" panose="05000000000000000000" pitchFamily="2" charset="2"/>
              <a:buChar char="l"/>
              <a:defRPr>
                <a:latin typeface="幼圆" panose="02010509060101010101" pitchFamily="49" charset="-122"/>
                <a:ea typeface="幼圆" panose="02010509060101010101" pitchFamily="49" charset="-122"/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60350" y="60327"/>
            <a:ext cx="7886700" cy="77787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 baseline="0">
                <a:solidFill>
                  <a:schemeClr val="accent1"/>
                </a:solidFill>
                <a:latin typeface="Verdana" panose="020B0604030504040204" pitchFamily="34" charset="0"/>
                <a:ea typeface="幼圆" panose="02010509060101010101" pitchFamily="49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36321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350" y="1112791"/>
            <a:ext cx="4006850" cy="445293"/>
          </a:xfrm>
        </p:spPr>
        <p:txBody>
          <a:bodyPr anchor="t">
            <a:noAutofit/>
          </a:bodyPr>
          <a:lstStyle>
            <a:lvl1pPr marL="0" indent="0">
              <a:buNone/>
              <a:defRPr sz="3000" b="0" baseline="0">
                <a:solidFill>
                  <a:schemeClr val="tx2"/>
                </a:solidFill>
                <a:latin typeface="Verdana" panose="020B060403050404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0350" y="1724773"/>
            <a:ext cx="4006850" cy="4308473"/>
          </a:xfrm>
        </p:spPr>
        <p:txBody>
          <a:bodyPr/>
          <a:lstStyle>
            <a:lvl1pPr marL="228600" indent="-360000">
              <a:buClr>
                <a:schemeClr val="accent1"/>
              </a:buClr>
              <a:buFont typeface="Wingdings" panose="05000000000000000000" pitchFamily="2" charset="2"/>
              <a:buChar char="p"/>
              <a:defRPr baseline="0">
                <a:latin typeface="Verdana" panose="020B0604030504040204" pitchFamily="34" charset="0"/>
                <a:ea typeface="幼圆" panose="02010509060101010101" pitchFamily="49" charset="-122"/>
              </a:defRPr>
            </a:lvl1pPr>
            <a:lvl2pPr marL="685800" indent="-360000">
              <a:buClr>
                <a:schemeClr val="accent1"/>
              </a:buClr>
              <a:buFont typeface="Wingdings" panose="05000000000000000000" pitchFamily="2" charset="2"/>
              <a:buChar char="l"/>
              <a:defRPr baseline="0">
                <a:latin typeface="Verdana" panose="020B0604030504040204" pitchFamily="34" charset="0"/>
                <a:ea typeface="幼圆" panose="02010509060101010101" pitchFamily="49" charset="-122"/>
              </a:defRPr>
            </a:lvl2pPr>
            <a:lvl3pPr marL="1143000" indent="-360000">
              <a:buClr>
                <a:schemeClr val="accent1"/>
              </a:buClr>
              <a:buFont typeface="Wingdings" panose="05000000000000000000" pitchFamily="2" charset="2"/>
              <a:buChar char="l"/>
              <a:defRPr baseline="0">
                <a:latin typeface="Verdana" panose="020B0604030504040204" pitchFamily="34" charset="0"/>
                <a:ea typeface="幼圆" panose="02010509060101010101" pitchFamily="49" charset="-122"/>
              </a:defRPr>
            </a:lvl3pPr>
            <a:lvl4pPr marL="1600200" indent="-360000">
              <a:buClr>
                <a:schemeClr val="accent1"/>
              </a:buClr>
              <a:buFont typeface="Wingdings" panose="05000000000000000000" pitchFamily="2" charset="2"/>
              <a:buChar char="l"/>
              <a:defRPr baseline="0">
                <a:latin typeface="Verdana" panose="020B0604030504040204" pitchFamily="34" charset="0"/>
                <a:ea typeface="幼圆" panose="02010509060101010101" pitchFamily="49" charset="-122"/>
              </a:defRPr>
            </a:lvl4pPr>
            <a:lvl5pPr marL="2057400" indent="-360000">
              <a:buClr>
                <a:schemeClr val="accent1"/>
              </a:buClr>
              <a:buFont typeface="Wingdings" panose="05000000000000000000" pitchFamily="2" charset="2"/>
              <a:buChar char="l"/>
              <a:defRPr baseline="0">
                <a:latin typeface="Verdana" panose="020B0604030504040204" pitchFamily="34" charset="0"/>
                <a:ea typeface="幼圆" panose="02010509060101010101" pitchFamily="49" charset="-122"/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000" y="1112791"/>
            <a:ext cx="4305300" cy="445293"/>
          </a:xfrm>
        </p:spPr>
        <p:txBody>
          <a:bodyPr anchor="t">
            <a:noAutofit/>
          </a:bodyPr>
          <a:lstStyle>
            <a:lvl1pPr marL="0" indent="0">
              <a:buNone/>
              <a:defRPr sz="3000" b="0" baseline="0">
                <a:solidFill>
                  <a:schemeClr val="tx2"/>
                </a:solidFill>
                <a:latin typeface="Verdana" panose="020B060403050404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72000" y="1724773"/>
            <a:ext cx="4305300" cy="4308473"/>
          </a:xfrm>
        </p:spPr>
        <p:txBody>
          <a:bodyPr/>
          <a:lstStyle>
            <a:lvl1pPr marL="228600" indent="-360000">
              <a:buClr>
                <a:schemeClr val="accent1"/>
              </a:buClr>
              <a:buFont typeface="Wingdings" panose="05000000000000000000" pitchFamily="2" charset="2"/>
              <a:buChar char="p"/>
              <a:defRPr baseline="0">
                <a:latin typeface="Verdana" panose="020B0604030504040204" pitchFamily="34" charset="0"/>
                <a:ea typeface="幼圆" panose="02010509060101010101" pitchFamily="49" charset="-122"/>
              </a:defRPr>
            </a:lvl1pPr>
            <a:lvl2pPr marL="685800" indent="-360000">
              <a:buClr>
                <a:schemeClr val="accent1"/>
              </a:buClr>
              <a:buFont typeface="Wingdings" panose="05000000000000000000" pitchFamily="2" charset="2"/>
              <a:buChar char="l"/>
              <a:defRPr baseline="0">
                <a:latin typeface="Verdana" panose="020B0604030504040204" pitchFamily="34" charset="0"/>
                <a:ea typeface="幼圆" panose="02010509060101010101" pitchFamily="49" charset="-122"/>
              </a:defRPr>
            </a:lvl2pPr>
            <a:lvl3pPr marL="1143000" indent="-360000">
              <a:buClr>
                <a:schemeClr val="accent1"/>
              </a:buClr>
              <a:buFont typeface="Wingdings" panose="05000000000000000000" pitchFamily="2" charset="2"/>
              <a:buChar char="l"/>
              <a:defRPr baseline="0">
                <a:latin typeface="Verdana" panose="020B0604030504040204" pitchFamily="34" charset="0"/>
                <a:ea typeface="幼圆" panose="02010509060101010101" pitchFamily="49" charset="-122"/>
              </a:defRPr>
            </a:lvl3pPr>
            <a:lvl4pPr marL="1600200" indent="-360000">
              <a:buClr>
                <a:schemeClr val="accent1"/>
              </a:buClr>
              <a:buFont typeface="Wingdings" panose="05000000000000000000" pitchFamily="2" charset="2"/>
              <a:buChar char="l"/>
              <a:defRPr baseline="0">
                <a:latin typeface="Verdana" panose="020B0604030504040204" pitchFamily="34" charset="0"/>
                <a:ea typeface="幼圆" panose="02010509060101010101" pitchFamily="49" charset="-122"/>
              </a:defRPr>
            </a:lvl4pPr>
            <a:lvl5pPr marL="2057400" indent="-360000">
              <a:buClr>
                <a:schemeClr val="accent1"/>
              </a:buClr>
              <a:buFont typeface="Wingdings" panose="05000000000000000000" pitchFamily="2" charset="2"/>
              <a:buChar char="l"/>
              <a:defRPr baseline="0">
                <a:latin typeface="Verdana" panose="020B0604030504040204" pitchFamily="34" charset="0"/>
                <a:ea typeface="幼圆" panose="02010509060101010101" pitchFamily="49" charset="-122"/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60350" y="73027"/>
            <a:ext cx="7886700" cy="77787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 baseline="0">
                <a:solidFill>
                  <a:schemeClr val="accent1"/>
                </a:solidFill>
                <a:latin typeface="Verdana" panose="020B0604030504040204" pitchFamily="34" charset="0"/>
                <a:ea typeface="幼圆" panose="02010509060101010101" pitchFamily="49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15761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60350" y="73027"/>
            <a:ext cx="7886700" cy="77787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 b="1" baseline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幼圆" panose="02010509060101010101" pitchFamily="49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72199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空白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342678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-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60350" y="152400"/>
            <a:ext cx="7194550" cy="78740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DD087ABC-C147-4608-9421-DC913BD4572E}" type="datetimeFigureOut">
              <a:rPr lang="zh-CN" altLang="en-US" smtClean="0"/>
              <a:pPr/>
              <a:t>2019/5/13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DE0B59AC-3424-42EB-B3D4-DEBEAAEEC0DC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260350" y="1257300"/>
            <a:ext cx="8629650" cy="457200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3000" baseline="0">
                <a:solidFill>
                  <a:srgbClr val="023A91"/>
                </a:solidFill>
                <a:latin typeface="Verdana" panose="020B060403050404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260350" y="1828800"/>
            <a:ext cx="8629650" cy="4343400"/>
          </a:xfrm>
        </p:spPr>
        <p:txBody>
          <a:bodyPr/>
          <a:lstStyle>
            <a:lvl1pPr>
              <a:defRPr baseline="0"/>
            </a:lvl1pPr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287936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350" y="1050917"/>
            <a:ext cx="8629650" cy="50704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  <p:sp>
        <p:nvSpPr>
          <p:cNvPr id="8" name="标题占位符 7"/>
          <p:cNvSpPr>
            <a:spLocks noGrp="1"/>
          </p:cNvSpPr>
          <p:nvPr>
            <p:ph type="title"/>
          </p:nvPr>
        </p:nvSpPr>
        <p:spPr>
          <a:xfrm>
            <a:off x="260350" y="50800"/>
            <a:ext cx="7194550" cy="787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899746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673" r:id="rId9"/>
    <p:sldLayoutId id="2147483664" r:id="rId10"/>
    <p:sldLayoutId id="2147483665" r:id="rId11"/>
    <p:sldLayoutId id="2147483666" r:id="rId12"/>
    <p:sldLayoutId id="2147483667" r:id="rId13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 baseline="0">
          <a:solidFill>
            <a:schemeClr val="accent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Verdana" panose="020B0604030504040204" pitchFamily="34" charset="0"/>
          <a:ea typeface="幼圆" panose="02010509060101010101" pitchFamily="49" charset="-122"/>
          <a:cs typeface="+mj-cs"/>
        </a:defRPr>
      </a:lvl1pPr>
    </p:titleStyle>
    <p:bodyStyle>
      <a:lvl1pPr marL="228600" indent="-360000" algn="l" defTabSz="914400" rtl="0" eaLnBrk="1" latinLnBrk="0" hangingPunct="1">
        <a:lnSpc>
          <a:spcPct val="90000"/>
        </a:lnSpc>
        <a:spcBef>
          <a:spcPts val="1000"/>
        </a:spcBef>
        <a:buClr>
          <a:schemeClr val="tx2"/>
        </a:buClr>
        <a:buSzPct val="120000"/>
        <a:buFont typeface="Wingdings" panose="05000000000000000000" pitchFamily="2" charset="2"/>
        <a:buChar char="p"/>
        <a:defRPr sz="2200" kern="1200" baseline="0">
          <a:solidFill>
            <a:schemeClr val="tx1"/>
          </a:solidFill>
          <a:latin typeface="Verdana" panose="020B0604030504040204" pitchFamily="34" charset="0"/>
          <a:ea typeface="幼圆" panose="02010509060101010101" pitchFamily="49" charset="-122"/>
          <a:cs typeface="+mn-cs"/>
        </a:defRPr>
      </a:lvl1pPr>
      <a:lvl2pPr marL="685800" indent="-360000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Wingdings" panose="05000000000000000000" pitchFamily="2" charset="2"/>
        <a:buChar char="l"/>
        <a:defRPr sz="2000" kern="1200" baseline="0">
          <a:solidFill>
            <a:schemeClr val="tx1"/>
          </a:solidFill>
          <a:latin typeface="Verdana" panose="020B0604030504040204" pitchFamily="34" charset="0"/>
          <a:ea typeface="幼圆" panose="02010509060101010101" pitchFamily="49" charset="-122"/>
          <a:cs typeface="+mn-cs"/>
        </a:defRPr>
      </a:lvl2pPr>
      <a:lvl3pPr marL="1143000" indent="-360000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Wingdings" panose="05000000000000000000" pitchFamily="2" charset="2"/>
        <a:buChar char="l"/>
        <a:defRPr sz="1800" kern="1200" baseline="0">
          <a:solidFill>
            <a:schemeClr val="tx1"/>
          </a:solidFill>
          <a:latin typeface="Verdana" panose="020B0604030504040204" pitchFamily="34" charset="0"/>
          <a:ea typeface="幼圆" panose="02010509060101010101" pitchFamily="49" charset="-122"/>
          <a:cs typeface="+mn-cs"/>
        </a:defRPr>
      </a:lvl3pPr>
      <a:lvl4pPr marL="1600200" indent="-360000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Wingdings" panose="05000000000000000000" pitchFamily="2" charset="2"/>
        <a:buChar char="l"/>
        <a:defRPr sz="1600" kern="1200" baseline="0">
          <a:solidFill>
            <a:schemeClr val="tx1"/>
          </a:solidFill>
          <a:latin typeface="Verdana" panose="020B0604030504040204" pitchFamily="34" charset="0"/>
          <a:ea typeface="幼圆" panose="02010509060101010101" pitchFamily="49" charset="-122"/>
          <a:cs typeface="+mn-cs"/>
        </a:defRPr>
      </a:lvl4pPr>
      <a:lvl5pPr marL="2057400" indent="-360000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Wingdings" panose="05000000000000000000" pitchFamily="2" charset="2"/>
        <a:buChar char="l"/>
        <a:defRPr sz="1600" kern="1200" baseline="0">
          <a:solidFill>
            <a:schemeClr val="tx1"/>
          </a:solidFill>
          <a:latin typeface="Verdana" panose="020B0604030504040204" pitchFamily="34" charset="0"/>
          <a:ea typeface="幼圆" panose="02010509060101010101" pitchFamily="49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wmf"/><Relationship Id="rId3" Type="http://schemas.openxmlformats.org/officeDocument/2006/relationships/oleObject" Target="../embeddings/oleObject26.bin"/><Relationship Id="rId7" Type="http://schemas.openxmlformats.org/officeDocument/2006/relationships/oleObject" Target="../embeddings/oleObject28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29.wmf"/><Relationship Id="rId5" Type="http://schemas.openxmlformats.org/officeDocument/2006/relationships/oleObject" Target="../embeddings/oleObject27.bin"/><Relationship Id="rId4" Type="http://schemas.openxmlformats.org/officeDocument/2006/relationships/image" Target="../media/image28.w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wmf"/><Relationship Id="rId13" Type="http://schemas.openxmlformats.org/officeDocument/2006/relationships/oleObject" Target="../embeddings/oleObject34.bin"/><Relationship Id="rId18" Type="http://schemas.openxmlformats.org/officeDocument/2006/relationships/oleObject" Target="../embeddings/oleObject37.bin"/><Relationship Id="rId3" Type="http://schemas.openxmlformats.org/officeDocument/2006/relationships/oleObject" Target="../embeddings/oleObject29.bin"/><Relationship Id="rId21" Type="http://schemas.openxmlformats.org/officeDocument/2006/relationships/oleObject" Target="../embeddings/oleObject39.bin"/><Relationship Id="rId7" Type="http://schemas.openxmlformats.org/officeDocument/2006/relationships/oleObject" Target="../embeddings/oleObject31.bin"/><Relationship Id="rId12" Type="http://schemas.openxmlformats.org/officeDocument/2006/relationships/image" Target="../media/image34.wmf"/><Relationship Id="rId17" Type="http://schemas.openxmlformats.org/officeDocument/2006/relationships/image" Target="../media/image35.wmf"/><Relationship Id="rId2" Type="http://schemas.openxmlformats.org/officeDocument/2006/relationships/slideLayout" Target="../slideLayouts/slideLayout3.xml"/><Relationship Id="rId16" Type="http://schemas.openxmlformats.org/officeDocument/2006/relationships/oleObject" Target="../embeddings/oleObject36.bin"/><Relationship Id="rId20" Type="http://schemas.openxmlformats.org/officeDocument/2006/relationships/image" Target="../media/image36.wmf"/><Relationship Id="rId1" Type="http://schemas.openxmlformats.org/officeDocument/2006/relationships/vmlDrawing" Target="../drawings/vmlDrawing4.vml"/><Relationship Id="rId6" Type="http://schemas.openxmlformats.org/officeDocument/2006/relationships/image" Target="../media/image31.wmf"/><Relationship Id="rId11" Type="http://schemas.openxmlformats.org/officeDocument/2006/relationships/oleObject" Target="../embeddings/oleObject33.bin"/><Relationship Id="rId5" Type="http://schemas.openxmlformats.org/officeDocument/2006/relationships/oleObject" Target="../embeddings/oleObject30.bin"/><Relationship Id="rId15" Type="http://schemas.openxmlformats.org/officeDocument/2006/relationships/oleObject" Target="../embeddings/oleObject35.bin"/><Relationship Id="rId10" Type="http://schemas.openxmlformats.org/officeDocument/2006/relationships/image" Target="../media/image33.wmf"/><Relationship Id="rId19" Type="http://schemas.openxmlformats.org/officeDocument/2006/relationships/oleObject" Target="../embeddings/oleObject38.bin"/><Relationship Id="rId4" Type="http://schemas.openxmlformats.org/officeDocument/2006/relationships/image" Target="../media/image21.wmf"/><Relationship Id="rId9" Type="http://schemas.openxmlformats.org/officeDocument/2006/relationships/oleObject" Target="../embeddings/oleObject32.bin"/><Relationship Id="rId14" Type="http://schemas.openxmlformats.org/officeDocument/2006/relationships/image" Target="../media/image27.w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0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38.wmf"/><Relationship Id="rId5" Type="http://schemas.openxmlformats.org/officeDocument/2006/relationships/oleObject" Target="../embeddings/oleObject41.bin"/><Relationship Id="rId4" Type="http://schemas.openxmlformats.org/officeDocument/2006/relationships/image" Target="../media/image37.w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wmf"/><Relationship Id="rId3" Type="http://schemas.openxmlformats.org/officeDocument/2006/relationships/oleObject" Target="../embeddings/oleObject42.bin"/><Relationship Id="rId7" Type="http://schemas.openxmlformats.org/officeDocument/2006/relationships/oleObject" Target="../embeddings/oleObject44.bin"/><Relationship Id="rId12" Type="http://schemas.openxmlformats.org/officeDocument/2006/relationships/image" Target="../media/image43.wmf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40.wmf"/><Relationship Id="rId11" Type="http://schemas.openxmlformats.org/officeDocument/2006/relationships/oleObject" Target="../embeddings/oleObject46.bin"/><Relationship Id="rId5" Type="http://schemas.openxmlformats.org/officeDocument/2006/relationships/oleObject" Target="../embeddings/oleObject43.bin"/><Relationship Id="rId10" Type="http://schemas.openxmlformats.org/officeDocument/2006/relationships/image" Target="../media/image42.wmf"/><Relationship Id="rId4" Type="http://schemas.openxmlformats.org/officeDocument/2006/relationships/image" Target="../media/image39.wmf"/><Relationship Id="rId9" Type="http://schemas.openxmlformats.org/officeDocument/2006/relationships/oleObject" Target="../embeddings/oleObject45.bin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wmf"/><Relationship Id="rId13" Type="http://schemas.openxmlformats.org/officeDocument/2006/relationships/oleObject" Target="../embeddings/oleObject52.bin"/><Relationship Id="rId3" Type="http://schemas.openxmlformats.org/officeDocument/2006/relationships/oleObject" Target="../embeddings/oleObject47.bin"/><Relationship Id="rId7" Type="http://schemas.openxmlformats.org/officeDocument/2006/relationships/oleObject" Target="../embeddings/oleObject49.bin"/><Relationship Id="rId12" Type="http://schemas.openxmlformats.org/officeDocument/2006/relationships/image" Target="../media/image44.wmf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40.wmf"/><Relationship Id="rId11" Type="http://schemas.openxmlformats.org/officeDocument/2006/relationships/oleObject" Target="../embeddings/oleObject51.bin"/><Relationship Id="rId5" Type="http://schemas.openxmlformats.org/officeDocument/2006/relationships/oleObject" Target="../embeddings/oleObject48.bin"/><Relationship Id="rId10" Type="http://schemas.openxmlformats.org/officeDocument/2006/relationships/image" Target="../media/image42.wmf"/><Relationship Id="rId4" Type="http://schemas.openxmlformats.org/officeDocument/2006/relationships/image" Target="../media/image39.wmf"/><Relationship Id="rId9" Type="http://schemas.openxmlformats.org/officeDocument/2006/relationships/oleObject" Target="../embeddings/oleObject50.bin"/><Relationship Id="rId14" Type="http://schemas.openxmlformats.org/officeDocument/2006/relationships/image" Target="../media/image43.w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wmf"/><Relationship Id="rId13" Type="http://schemas.openxmlformats.org/officeDocument/2006/relationships/oleObject" Target="../embeddings/oleObject58.bin"/><Relationship Id="rId18" Type="http://schemas.openxmlformats.org/officeDocument/2006/relationships/image" Target="../media/image52.wmf"/><Relationship Id="rId3" Type="http://schemas.openxmlformats.org/officeDocument/2006/relationships/oleObject" Target="../embeddings/oleObject53.bin"/><Relationship Id="rId21" Type="http://schemas.openxmlformats.org/officeDocument/2006/relationships/oleObject" Target="../embeddings/oleObject63.bin"/><Relationship Id="rId7" Type="http://schemas.openxmlformats.org/officeDocument/2006/relationships/oleObject" Target="../embeddings/oleObject55.bin"/><Relationship Id="rId12" Type="http://schemas.openxmlformats.org/officeDocument/2006/relationships/image" Target="../media/image49.wmf"/><Relationship Id="rId17" Type="http://schemas.openxmlformats.org/officeDocument/2006/relationships/oleObject" Target="../embeddings/oleObject60.bin"/><Relationship Id="rId2" Type="http://schemas.openxmlformats.org/officeDocument/2006/relationships/slideLayout" Target="../slideLayouts/slideLayout3.xml"/><Relationship Id="rId16" Type="http://schemas.openxmlformats.org/officeDocument/2006/relationships/image" Target="../media/image51.wmf"/><Relationship Id="rId20" Type="http://schemas.openxmlformats.org/officeDocument/2006/relationships/oleObject" Target="../embeddings/oleObject62.bin"/><Relationship Id="rId1" Type="http://schemas.openxmlformats.org/officeDocument/2006/relationships/vmlDrawing" Target="../drawings/vmlDrawing8.vml"/><Relationship Id="rId6" Type="http://schemas.openxmlformats.org/officeDocument/2006/relationships/image" Target="../media/image46.wmf"/><Relationship Id="rId11" Type="http://schemas.openxmlformats.org/officeDocument/2006/relationships/oleObject" Target="../embeddings/oleObject57.bin"/><Relationship Id="rId5" Type="http://schemas.openxmlformats.org/officeDocument/2006/relationships/oleObject" Target="../embeddings/oleObject54.bin"/><Relationship Id="rId15" Type="http://schemas.openxmlformats.org/officeDocument/2006/relationships/oleObject" Target="../embeddings/oleObject59.bin"/><Relationship Id="rId10" Type="http://schemas.openxmlformats.org/officeDocument/2006/relationships/image" Target="../media/image48.wmf"/><Relationship Id="rId19" Type="http://schemas.openxmlformats.org/officeDocument/2006/relationships/oleObject" Target="../embeddings/oleObject61.bin"/><Relationship Id="rId4" Type="http://schemas.openxmlformats.org/officeDocument/2006/relationships/image" Target="../media/image45.wmf"/><Relationship Id="rId9" Type="http://schemas.openxmlformats.org/officeDocument/2006/relationships/oleObject" Target="../embeddings/oleObject56.bin"/><Relationship Id="rId14" Type="http://schemas.openxmlformats.org/officeDocument/2006/relationships/image" Target="../media/image50.wmf"/><Relationship Id="rId22" Type="http://schemas.openxmlformats.org/officeDocument/2006/relationships/oleObject" Target="../embeddings/oleObject64.bin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wmf"/><Relationship Id="rId3" Type="http://schemas.openxmlformats.org/officeDocument/2006/relationships/oleObject" Target="../embeddings/oleObject65.bin"/><Relationship Id="rId7" Type="http://schemas.openxmlformats.org/officeDocument/2006/relationships/oleObject" Target="../embeddings/oleObject67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54.wmf"/><Relationship Id="rId5" Type="http://schemas.openxmlformats.org/officeDocument/2006/relationships/oleObject" Target="../embeddings/oleObject66.bin"/><Relationship Id="rId10" Type="http://schemas.openxmlformats.org/officeDocument/2006/relationships/image" Target="../media/image56.wmf"/><Relationship Id="rId4" Type="http://schemas.openxmlformats.org/officeDocument/2006/relationships/image" Target="../media/image53.wmf"/><Relationship Id="rId9" Type="http://schemas.openxmlformats.org/officeDocument/2006/relationships/oleObject" Target="../embeddings/oleObject68.bin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wmf"/><Relationship Id="rId13" Type="http://schemas.openxmlformats.org/officeDocument/2006/relationships/oleObject" Target="../embeddings/oleObject74.bin"/><Relationship Id="rId3" Type="http://schemas.openxmlformats.org/officeDocument/2006/relationships/oleObject" Target="../embeddings/oleObject69.bin"/><Relationship Id="rId7" Type="http://schemas.openxmlformats.org/officeDocument/2006/relationships/oleObject" Target="../embeddings/oleObject71.bin"/><Relationship Id="rId12" Type="http://schemas.openxmlformats.org/officeDocument/2006/relationships/image" Target="../media/image35.wmf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57.wmf"/><Relationship Id="rId11" Type="http://schemas.openxmlformats.org/officeDocument/2006/relationships/oleObject" Target="../embeddings/oleObject73.bin"/><Relationship Id="rId5" Type="http://schemas.openxmlformats.org/officeDocument/2006/relationships/oleObject" Target="../embeddings/oleObject70.bin"/><Relationship Id="rId15" Type="http://schemas.openxmlformats.org/officeDocument/2006/relationships/oleObject" Target="../embeddings/oleObject75.bin"/><Relationship Id="rId10" Type="http://schemas.openxmlformats.org/officeDocument/2006/relationships/image" Target="../media/image59.wmf"/><Relationship Id="rId4" Type="http://schemas.openxmlformats.org/officeDocument/2006/relationships/image" Target="../media/image4.wmf"/><Relationship Id="rId9" Type="http://schemas.openxmlformats.org/officeDocument/2006/relationships/oleObject" Target="../embeddings/oleObject72.bin"/><Relationship Id="rId14" Type="http://schemas.openxmlformats.org/officeDocument/2006/relationships/image" Target="../media/image60.wmf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wmf"/><Relationship Id="rId13" Type="http://schemas.openxmlformats.org/officeDocument/2006/relationships/oleObject" Target="../embeddings/oleObject81.bin"/><Relationship Id="rId3" Type="http://schemas.openxmlformats.org/officeDocument/2006/relationships/oleObject" Target="../embeddings/oleObject76.bin"/><Relationship Id="rId7" Type="http://schemas.openxmlformats.org/officeDocument/2006/relationships/oleObject" Target="../embeddings/oleObject78.bin"/><Relationship Id="rId12" Type="http://schemas.openxmlformats.org/officeDocument/2006/relationships/image" Target="../media/image60.wmf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57.wmf"/><Relationship Id="rId11" Type="http://schemas.openxmlformats.org/officeDocument/2006/relationships/oleObject" Target="../embeddings/oleObject80.bin"/><Relationship Id="rId5" Type="http://schemas.openxmlformats.org/officeDocument/2006/relationships/oleObject" Target="../embeddings/oleObject77.bin"/><Relationship Id="rId15" Type="http://schemas.openxmlformats.org/officeDocument/2006/relationships/image" Target="../media/image58.wmf"/><Relationship Id="rId10" Type="http://schemas.openxmlformats.org/officeDocument/2006/relationships/image" Target="../media/image35.wmf"/><Relationship Id="rId4" Type="http://schemas.openxmlformats.org/officeDocument/2006/relationships/image" Target="../media/image4.wmf"/><Relationship Id="rId9" Type="http://schemas.openxmlformats.org/officeDocument/2006/relationships/oleObject" Target="../embeddings/oleObject79.bin"/><Relationship Id="rId14" Type="http://schemas.openxmlformats.org/officeDocument/2006/relationships/oleObject" Target="../embeddings/oleObject82.bin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62.wmf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2.vml"/><Relationship Id="rId6" Type="http://schemas.openxmlformats.org/officeDocument/2006/relationships/oleObject" Target="../embeddings/oleObject84.bin"/><Relationship Id="rId5" Type="http://schemas.openxmlformats.org/officeDocument/2006/relationships/image" Target="../media/image51.wmf"/><Relationship Id="rId4" Type="http://schemas.openxmlformats.org/officeDocument/2006/relationships/oleObject" Target="../embeddings/oleObject83.bin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wmf"/><Relationship Id="rId13" Type="http://schemas.openxmlformats.org/officeDocument/2006/relationships/oleObject" Target="../embeddings/oleObject90.bin"/><Relationship Id="rId18" Type="http://schemas.openxmlformats.org/officeDocument/2006/relationships/image" Target="../media/image71.wmf"/><Relationship Id="rId3" Type="http://schemas.openxmlformats.org/officeDocument/2006/relationships/oleObject" Target="../embeddings/oleObject85.bin"/><Relationship Id="rId21" Type="http://schemas.openxmlformats.org/officeDocument/2006/relationships/oleObject" Target="../embeddings/oleObject94.bin"/><Relationship Id="rId7" Type="http://schemas.openxmlformats.org/officeDocument/2006/relationships/oleObject" Target="../embeddings/oleObject87.bin"/><Relationship Id="rId12" Type="http://schemas.openxmlformats.org/officeDocument/2006/relationships/image" Target="../media/image68.wmf"/><Relationship Id="rId17" Type="http://schemas.openxmlformats.org/officeDocument/2006/relationships/oleObject" Target="../embeddings/oleObject92.bin"/><Relationship Id="rId2" Type="http://schemas.openxmlformats.org/officeDocument/2006/relationships/slideLayout" Target="../slideLayouts/slideLayout3.xml"/><Relationship Id="rId16" Type="http://schemas.openxmlformats.org/officeDocument/2006/relationships/image" Target="../media/image70.wmf"/><Relationship Id="rId20" Type="http://schemas.openxmlformats.org/officeDocument/2006/relationships/image" Target="../media/image72.wmf"/><Relationship Id="rId1" Type="http://schemas.openxmlformats.org/officeDocument/2006/relationships/vmlDrawing" Target="../drawings/vmlDrawing13.vml"/><Relationship Id="rId6" Type="http://schemas.openxmlformats.org/officeDocument/2006/relationships/image" Target="../media/image65.wmf"/><Relationship Id="rId11" Type="http://schemas.openxmlformats.org/officeDocument/2006/relationships/oleObject" Target="../embeddings/oleObject89.bin"/><Relationship Id="rId5" Type="http://schemas.openxmlformats.org/officeDocument/2006/relationships/oleObject" Target="../embeddings/oleObject86.bin"/><Relationship Id="rId15" Type="http://schemas.openxmlformats.org/officeDocument/2006/relationships/oleObject" Target="../embeddings/oleObject91.bin"/><Relationship Id="rId10" Type="http://schemas.openxmlformats.org/officeDocument/2006/relationships/image" Target="../media/image67.wmf"/><Relationship Id="rId19" Type="http://schemas.openxmlformats.org/officeDocument/2006/relationships/oleObject" Target="../embeddings/oleObject93.bin"/><Relationship Id="rId4" Type="http://schemas.openxmlformats.org/officeDocument/2006/relationships/image" Target="../media/image64.wmf"/><Relationship Id="rId9" Type="http://schemas.openxmlformats.org/officeDocument/2006/relationships/oleObject" Target="../embeddings/oleObject88.bin"/><Relationship Id="rId14" Type="http://schemas.openxmlformats.org/officeDocument/2006/relationships/image" Target="../media/image69.wmf"/><Relationship Id="rId22" Type="http://schemas.openxmlformats.org/officeDocument/2006/relationships/image" Target="../media/image73.wmf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wmf"/><Relationship Id="rId3" Type="http://schemas.openxmlformats.org/officeDocument/2006/relationships/oleObject" Target="../embeddings/oleObject95.bin"/><Relationship Id="rId7" Type="http://schemas.openxmlformats.org/officeDocument/2006/relationships/oleObject" Target="../embeddings/oleObject97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76.wmf"/><Relationship Id="rId5" Type="http://schemas.openxmlformats.org/officeDocument/2006/relationships/oleObject" Target="../embeddings/oleObject96.bin"/><Relationship Id="rId4" Type="http://schemas.openxmlformats.org/officeDocument/2006/relationships/image" Target="../media/image75.wmf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wmf"/><Relationship Id="rId13" Type="http://schemas.openxmlformats.org/officeDocument/2006/relationships/oleObject" Target="../embeddings/oleObject103.bin"/><Relationship Id="rId18" Type="http://schemas.openxmlformats.org/officeDocument/2006/relationships/oleObject" Target="../embeddings/oleObject106.bin"/><Relationship Id="rId3" Type="http://schemas.openxmlformats.org/officeDocument/2006/relationships/oleObject" Target="../embeddings/oleObject98.bin"/><Relationship Id="rId7" Type="http://schemas.openxmlformats.org/officeDocument/2006/relationships/oleObject" Target="../embeddings/oleObject100.bin"/><Relationship Id="rId12" Type="http://schemas.openxmlformats.org/officeDocument/2006/relationships/image" Target="../media/image83.wmf"/><Relationship Id="rId17" Type="http://schemas.openxmlformats.org/officeDocument/2006/relationships/oleObject" Target="../embeddings/oleObject105.bin"/><Relationship Id="rId2" Type="http://schemas.openxmlformats.org/officeDocument/2006/relationships/slideLayout" Target="../slideLayouts/slideLayout3.xml"/><Relationship Id="rId16" Type="http://schemas.openxmlformats.org/officeDocument/2006/relationships/image" Target="../media/image85.wmf"/><Relationship Id="rId1" Type="http://schemas.openxmlformats.org/officeDocument/2006/relationships/vmlDrawing" Target="../drawings/vmlDrawing15.vml"/><Relationship Id="rId6" Type="http://schemas.openxmlformats.org/officeDocument/2006/relationships/image" Target="../media/image81.wmf"/><Relationship Id="rId11" Type="http://schemas.openxmlformats.org/officeDocument/2006/relationships/oleObject" Target="../embeddings/oleObject102.bin"/><Relationship Id="rId5" Type="http://schemas.openxmlformats.org/officeDocument/2006/relationships/oleObject" Target="../embeddings/oleObject99.bin"/><Relationship Id="rId15" Type="http://schemas.openxmlformats.org/officeDocument/2006/relationships/oleObject" Target="../embeddings/oleObject104.bin"/><Relationship Id="rId10" Type="http://schemas.openxmlformats.org/officeDocument/2006/relationships/image" Target="../media/image82.wmf"/><Relationship Id="rId4" Type="http://schemas.openxmlformats.org/officeDocument/2006/relationships/image" Target="../media/image80.wmf"/><Relationship Id="rId9" Type="http://schemas.openxmlformats.org/officeDocument/2006/relationships/oleObject" Target="../embeddings/oleObject101.bin"/><Relationship Id="rId14" Type="http://schemas.openxmlformats.org/officeDocument/2006/relationships/image" Target="../media/image84.wmf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wmf"/><Relationship Id="rId13" Type="http://schemas.openxmlformats.org/officeDocument/2006/relationships/oleObject" Target="../embeddings/oleObject112.bin"/><Relationship Id="rId3" Type="http://schemas.openxmlformats.org/officeDocument/2006/relationships/oleObject" Target="../embeddings/oleObject107.bin"/><Relationship Id="rId7" Type="http://schemas.openxmlformats.org/officeDocument/2006/relationships/oleObject" Target="../embeddings/oleObject109.bin"/><Relationship Id="rId12" Type="http://schemas.openxmlformats.org/officeDocument/2006/relationships/image" Target="../media/image88.wmf"/><Relationship Id="rId17" Type="http://schemas.openxmlformats.org/officeDocument/2006/relationships/oleObject" Target="../embeddings/oleObject114.bin"/><Relationship Id="rId2" Type="http://schemas.openxmlformats.org/officeDocument/2006/relationships/slideLayout" Target="../slideLayouts/slideLayout3.xml"/><Relationship Id="rId16" Type="http://schemas.openxmlformats.org/officeDocument/2006/relationships/image" Target="../media/image89.wmf"/><Relationship Id="rId1" Type="http://schemas.openxmlformats.org/officeDocument/2006/relationships/vmlDrawing" Target="../drawings/vmlDrawing16.vml"/><Relationship Id="rId6" Type="http://schemas.openxmlformats.org/officeDocument/2006/relationships/image" Target="../media/image87.wmf"/><Relationship Id="rId11" Type="http://schemas.openxmlformats.org/officeDocument/2006/relationships/oleObject" Target="../embeddings/oleObject111.bin"/><Relationship Id="rId5" Type="http://schemas.openxmlformats.org/officeDocument/2006/relationships/oleObject" Target="../embeddings/oleObject108.bin"/><Relationship Id="rId15" Type="http://schemas.openxmlformats.org/officeDocument/2006/relationships/oleObject" Target="../embeddings/oleObject113.bin"/><Relationship Id="rId10" Type="http://schemas.openxmlformats.org/officeDocument/2006/relationships/image" Target="../media/image59.wmf"/><Relationship Id="rId4" Type="http://schemas.openxmlformats.org/officeDocument/2006/relationships/image" Target="../media/image86.wmf"/><Relationship Id="rId9" Type="http://schemas.openxmlformats.org/officeDocument/2006/relationships/oleObject" Target="../embeddings/oleObject110.bin"/><Relationship Id="rId14" Type="http://schemas.openxmlformats.org/officeDocument/2006/relationships/image" Target="../media/image51.wmf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17.bin"/><Relationship Id="rId3" Type="http://schemas.openxmlformats.org/officeDocument/2006/relationships/image" Target="../media/image91.png"/><Relationship Id="rId7" Type="http://schemas.openxmlformats.org/officeDocument/2006/relationships/image" Target="../media/image90.wmf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7.vml"/><Relationship Id="rId6" Type="http://schemas.openxmlformats.org/officeDocument/2006/relationships/oleObject" Target="../embeddings/oleObject116.bin"/><Relationship Id="rId5" Type="http://schemas.openxmlformats.org/officeDocument/2006/relationships/image" Target="../media/image51.wmf"/><Relationship Id="rId10" Type="http://schemas.openxmlformats.org/officeDocument/2006/relationships/image" Target="../media/image92.emf"/><Relationship Id="rId4" Type="http://schemas.openxmlformats.org/officeDocument/2006/relationships/oleObject" Target="../embeddings/oleObject115.bin"/><Relationship Id="rId9" Type="http://schemas.openxmlformats.org/officeDocument/2006/relationships/image" Target="../media/image91.wmf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wmf"/><Relationship Id="rId3" Type="http://schemas.openxmlformats.org/officeDocument/2006/relationships/oleObject" Target="../embeddings/oleObject118.bin"/><Relationship Id="rId7" Type="http://schemas.openxmlformats.org/officeDocument/2006/relationships/oleObject" Target="../embeddings/oleObject120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8.vml"/><Relationship Id="rId6" Type="http://schemas.openxmlformats.org/officeDocument/2006/relationships/image" Target="../media/image94.wmf"/><Relationship Id="rId5" Type="http://schemas.openxmlformats.org/officeDocument/2006/relationships/oleObject" Target="../embeddings/oleObject119.bin"/><Relationship Id="rId10" Type="http://schemas.openxmlformats.org/officeDocument/2006/relationships/image" Target="../media/image96.wmf"/><Relationship Id="rId4" Type="http://schemas.openxmlformats.org/officeDocument/2006/relationships/image" Target="../media/image93.wmf"/><Relationship Id="rId9" Type="http://schemas.openxmlformats.org/officeDocument/2006/relationships/oleObject" Target="../embeddings/oleObject121.bin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emf"/><Relationship Id="rId3" Type="http://schemas.openxmlformats.org/officeDocument/2006/relationships/oleObject" Target="../embeddings/oleObject122.bin"/><Relationship Id="rId7" Type="http://schemas.openxmlformats.org/officeDocument/2006/relationships/image" Target="../media/image99.emf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9.vml"/><Relationship Id="rId6" Type="http://schemas.openxmlformats.org/officeDocument/2006/relationships/image" Target="../media/image98.wmf"/><Relationship Id="rId5" Type="http://schemas.openxmlformats.org/officeDocument/2006/relationships/oleObject" Target="../embeddings/oleObject123.bin"/><Relationship Id="rId4" Type="http://schemas.openxmlformats.org/officeDocument/2006/relationships/image" Target="../media/image97.wmf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jpe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129.bin"/><Relationship Id="rId18" Type="http://schemas.openxmlformats.org/officeDocument/2006/relationships/image" Target="../media/image108.wmf"/><Relationship Id="rId26" Type="http://schemas.openxmlformats.org/officeDocument/2006/relationships/oleObject" Target="../embeddings/oleObject136.bin"/><Relationship Id="rId21" Type="http://schemas.openxmlformats.org/officeDocument/2006/relationships/oleObject" Target="../embeddings/oleObject133.bin"/><Relationship Id="rId34" Type="http://schemas.openxmlformats.org/officeDocument/2006/relationships/oleObject" Target="../embeddings/oleObject144.bin"/><Relationship Id="rId7" Type="http://schemas.openxmlformats.org/officeDocument/2006/relationships/oleObject" Target="../embeddings/oleObject126.bin"/><Relationship Id="rId12" Type="http://schemas.openxmlformats.org/officeDocument/2006/relationships/image" Target="../media/image14.wmf"/><Relationship Id="rId17" Type="http://schemas.openxmlformats.org/officeDocument/2006/relationships/oleObject" Target="../embeddings/oleObject131.bin"/><Relationship Id="rId25" Type="http://schemas.openxmlformats.org/officeDocument/2006/relationships/oleObject" Target="../embeddings/oleObject135.bin"/><Relationship Id="rId33" Type="http://schemas.openxmlformats.org/officeDocument/2006/relationships/oleObject" Target="../embeddings/oleObject143.bin"/><Relationship Id="rId38" Type="http://schemas.openxmlformats.org/officeDocument/2006/relationships/oleObject" Target="../embeddings/oleObject148.bin"/><Relationship Id="rId2" Type="http://schemas.openxmlformats.org/officeDocument/2006/relationships/slideLayout" Target="../slideLayouts/slideLayout3.xml"/><Relationship Id="rId16" Type="http://schemas.openxmlformats.org/officeDocument/2006/relationships/image" Target="../media/image107.wmf"/><Relationship Id="rId20" Type="http://schemas.openxmlformats.org/officeDocument/2006/relationships/image" Target="../media/image109.wmf"/><Relationship Id="rId29" Type="http://schemas.openxmlformats.org/officeDocument/2006/relationships/oleObject" Target="../embeddings/oleObject139.bin"/><Relationship Id="rId1" Type="http://schemas.openxmlformats.org/officeDocument/2006/relationships/vmlDrawing" Target="../drawings/vmlDrawing20.vml"/><Relationship Id="rId6" Type="http://schemas.openxmlformats.org/officeDocument/2006/relationships/image" Target="../media/image104.wmf"/><Relationship Id="rId11" Type="http://schemas.openxmlformats.org/officeDocument/2006/relationships/oleObject" Target="../embeddings/oleObject128.bin"/><Relationship Id="rId24" Type="http://schemas.openxmlformats.org/officeDocument/2006/relationships/image" Target="../media/image111.wmf"/><Relationship Id="rId32" Type="http://schemas.openxmlformats.org/officeDocument/2006/relationships/oleObject" Target="../embeddings/oleObject142.bin"/><Relationship Id="rId37" Type="http://schemas.openxmlformats.org/officeDocument/2006/relationships/oleObject" Target="../embeddings/oleObject147.bin"/><Relationship Id="rId5" Type="http://schemas.openxmlformats.org/officeDocument/2006/relationships/oleObject" Target="../embeddings/oleObject125.bin"/><Relationship Id="rId15" Type="http://schemas.openxmlformats.org/officeDocument/2006/relationships/oleObject" Target="../embeddings/oleObject130.bin"/><Relationship Id="rId23" Type="http://schemas.openxmlformats.org/officeDocument/2006/relationships/oleObject" Target="../embeddings/oleObject134.bin"/><Relationship Id="rId28" Type="http://schemas.openxmlformats.org/officeDocument/2006/relationships/oleObject" Target="../embeddings/oleObject138.bin"/><Relationship Id="rId36" Type="http://schemas.openxmlformats.org/officeDocument/2006/relationships/oleObject" Target="../embeddings/oleObject146.bin"/><Relationship Id="rId10" Type="http://schemas.openxmlformats.org/officeDocument/2006/relationships/image" Target="../media/image106.wmf"/><Relationship Id="rId19" Type="http://schemas.openxmlformats.org/officeDocument/2006/relationships/oleObject" Target="../embeddings/oleObject132.bin"/><Relationship Id="rId31" Type="http://schemas.openxmlformats.org/officeDocument/2006/relationships/oleObject" Target="../embeddings/oleObject141.bin"/><Relationship Id="rId4" Type="http://schemas.openxmlformats.org/officeDocument/2006/relationships/image" Target="../media/image103.wmf"/><Relationship Id="rId9" Type="http://schemas.openxmlformats.org/officeDocument/2006/relationships/oleObject" Target="../embeddings/oleObject127.bin"/><Relationship Id="rId14" Type="http://schemas.openxmlformats.org/officeDocument/2006/relationships/image" Target="../media/image62.wmf"/><Relationship Id="rId22" Type="http://schemas.openxmlformats.org/officeDocument/2006/relationships/image" Target="../media/image110.wmf"/><Relationship Id="rId27" Type="http://schemas.openxmlformats.org/officeDocument/2006/relationships/oleObject" Target="../embeddings/oleObject137.bin"/><Relationship Id="rId30" Type="http://schemas.openxmlformats.org/officeDocument/2006/relationships/oleObject" Target="../embeddings/oleObject140.bin"/><Relationship Id="rId35" Type="http://schemas.openxmlformats.org/officeDocument/2006/relationships/oleObject" Target="../embeddings/oleObject145.bin"/><Relationship Id="rId8" Type="http://schemas.openxmlformats.org/officeDocument/2006/relationships/image" Target="../media/image105.wmf"/><Relationship Id="rId3" Type="http://schemas.openxmlformats.org/officeDocument/2006/relationships/oleObject" Target="../embeddings/oleObject124.bin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wmf"/><Relationship Id="rId13" Type="http://schemas.openxmlformats.org/officeDocument/2006/relationships/oleObject" Target="../embeddings/oleObject153.bin"/><Relationship Id="rId3" Type="http://schemas.openxmlformats.org/officeDocument/2006/relationships/image" Target="../media/image112.png"/><Relationship Id="rId7" Type="http://schemas.openxmlformats.org/officeDocument/2006/relationships/oleObject" Target="../embeddings/oleObject150.bin"/><Relationship Id="rId12" Type="http://schemas.openxmlformats.org/officeDocument/2006/relationships/image" Target="../media/image113.wmf"/><Relationship Id="rId17" Type="http://schemas.openxmlformats.org/officeDocument/2006/relationships/oleObject" Target="../embeddings/oleObject156.bin"/><Relationship Id="rId2" Type="http://schemas.openxmlformats.org/officeDocument/2006/relationships/slideLayout" Target="../slideLayouts/slideLayout3.xml"/><Relationship Id="rId16" Type="http://schemas.openxmlformats.org/officeDocument/2006/relationships/oleObject" Target="../embeddings/oleObject155.bin"/><Relationship Id="rId1" Type="http://schemas.openxmlformats.org/officeDocument/2006/relationships/vmlDrawing" Target="../drawings/vmlDrawing21.vml"/><Relationship Id="rId6" Type="http://schemas.openxmlformats.org/officeDocument/2006/relationships/image" Target="../media/image104.wmf"/><Relationship Id="rId11" Type="http://schemas.openxmlformats.org/officeDocument/2006/relationships/oleObject" Target="../embeddings/oleObject152.bin"/><Relationship Id="rId5" Type="http://schemas.openxmlformats.org/officeDocument/2006/relationships/oleObject" Target="../embeddings/oleObject149.bin"/><Relationship Id="rId15" Type="http://schemas.openxmlformats.org/officeDocument/2006/relationships/oleObject" Target="../embeddings/oleObject154.bin"/><Relationship Id="rId10" Type="http://schemas.openxmlformats.org/officeDocument/2006/relationships/image" Target="../media/image112.wmf"/><Relationship Id="rId4" Type="http://schemas.openxmlformats.org/officeDocument/2006/relationships/image" Target="../media/image115.png"/><Relationship Id="rId9" Type="http://schemas.openxmlformats.org/officeDocument/2006/relationships/oleObject" Target="../embeddings/oleObject151.bin"/><Relationship Id="rId14" Type="http://schemas.openxmlformats.org/officeDocument/2006/relationships/image" Target="../media/image114.wmf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59.bin"/><Relationship Id="rId13" Type="http://schemas.openxmlformats.org/officeDocument/2006/relationships/image" Target="../media/image118.wmf"/><Relationship Id="rId18" Type="http://schemas.openxmlformats.org/officeDocument/2006/relationships/oleObject" Target="../embeddings/oleObject165.bin"/><Relationship Id="rId3" Type="http://schemas.openxmlformats.org/officeDocument/2006/relationships/image" Target="../media/image1150.png"/><Relationship Id="rId7" Type="http://schemas.openxmlformats.org/officeDocument/2006/relationships/image" Target="../media/image62.wmf"/><Relationship Id="rId12" Type="http://schemas.openxmlformats.org/officeDocument/2006/relationships/oleObject" Target="../embeddings/oleObject161.bin"/><Relationship Id="rId17" Type="http://schemas.openxmlformats.org/officeDocument/2006/relationships/image" Target="../media/image85.wmf"/><Relationship Id="rId2" Type="http://schemas.openxmlformats.org/officeDocument/2006/relationships/slideLayout" Target="../slideLayouts/slideLayout3.xml"/><Relationship Id="rId16" Type="http://schemas.openxmlformats.org/officeDocument/2006/relationships/oleObject" Target="../embeddings/oleObject164.bin"/><Relationship Id="rId1" Type="http://schemas.openxmlformats.org/officeDocument/2006/relationships/vmlDrawing" Target="../drawings/vmlDrawing22.vml"/><Relationship Id="rId6" Type="http://schemas.openxmlformats.org/officeDocument/2006/relationships/oleObject" Target="../embeddings/oleObject158.bin"/><Relationship Id="rId11" Type="http://schemas.openxmlformats.org/officeDocument/2006/relationships/image" Target="../media/image117.wmf"/><Relationship Id="rId5" Type="http://schemas.openxmlformats.org/officeDocument/2006/relationships/image" Target="../media/image116.wmf"/><Relationship Id="rId15" Type="http://schemas.openxmlformats.org/officeDocument/2006/relationships/oleObject" Target="../embeddings/oleObject163.bin"/><Relationship Id="rId10" Type="http://schemas.openxmlformats.org/officeDocument/2006/relationships/oleObject" Target="../embeddings/oleObject160.bin"/><Relationship Id="rId4" Type="http://schemas.openxmlformats.org/officeDocument/2006/relationships/oleObject" Target="../embeddings/oleObject157.bin"/><Relationship Id="rId9" Type="http://schemas.openxmlformats.org/officeDocument/2006/relationships/image" Target="../media/image14.wmf"/><Relationship Id="rId14" Type="http://schemas.openxmlformats.org/officeDocument/2006/relationships/oleObject" Target="../embeddings/oleObject162.bin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jpe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jpe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6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23.vml"/><Relationship Id="rId6" Type="http://schemas.openxmlformats.org/officeDocument/2006/relationships/image" Target="../media/image36.wmf"/><Relationship Id="rId5" Type="http://schemas.openxmlformats.org/officeDocument/2006/relationships/oleObject" Target="../embeddings/oleObject167.bin"/><Relationship Id="rId4" Type="http://schemas.openxmlformats.org/officeDocument/2006/relationships/image" Target="../media/image35.wmf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wmf"/><Relationship Id="rId3" Type="http://schemas.openxmlformats.org/officeDocument/2006/relationships/oleObject" Target="../embeddings/oleObject168.bin"/><Relationship Id="rId7" Type="http://schemas.openxmlformats.org/officeDocument/2006/relationships/oleObject" Target="../embeddings/oleObject170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24.vml"/><Relationship Id="rId6" Type="http://schemas.openxmlformats.org/officeDocument/2006/relationships/image" Target="../media/image122.wmf"/><Relationship Id="rId5" Type="http://schemas.openxmlformats.org/officeDocument/2006/relationships/oleObject" Target="../embeddings/oleObject169.bin"/><Relationship Id="rId4" Type="http://schemas.openxmlformats.org/officeDocument/2006/relationships/image" Target="../media/image121.wmf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jpe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wmf"/><Relationship Id="rId13" Type="http://schemas.openxmlformats.org/officeDocument/2006/relationships/oleObject" Target="../embeddings/oleObject6.bin"/><Relationship Id="rId18" Type="http://schemas.openxmlformats.org/officeDocument/2006/relationships/image" Target="../media/image11.wmf"/><Relationship Id="rId26" Type="http://schemas.openxmlformats.org/officeDocument/2006/relationships/image" Target="../media/image15.wmf"/><Relationship Id="rId3" Type="http://schemas.openxmlformats.org/officeDocument/2006/relationships/oleObject" Target="../embeddings/oleObject1.bin"/><Relationship Id="rId21" Type="http://schemas.openxmlformats.org/officeDocument/2006/relationships/oleObject" Target="../embeddings/oleObject10.bin"/><Relationship Id="rId7" Type="http://schemas.openxmlformats.org/officeDocument/2006/relationships/oleObject" Target="../embeddings/oleObject3.bin"/><Relationship Id="rId12" Type="http://schemas.openxmlformats.org/officeDocument/2006/relationships/image" Target="../media/image8.wmf"/><Relationship Id="rId17" Type="http://schemas.openxmlformats.org/officeDocument/2006/relationships/oleObject" Target="../embeddings/oleObject8.bin"/><Relationship Id="rId25" Type="http://schemas.openxmlformats.org/officeDocument/2006/relationships/oleObject" Target="../embeddings/oleObject12.bin"/><Relationship Id="rId2" Type="http://schemas.openxmlformats.org/officeDocument/2006/relationships/slideLayout" Target="../slideLayouts/slideLayout3.xml"/><Relationship Id="rId16" Type="http://schemas.openxmlformats.org/officeDocument/2006/relationships/image" Target="../media/image10.wmf"/><Relationship Id="rId20" Type="http://schemas.openxmlformats.org/officeDocument/2006/relationships/image" Target="../media/image12.wmf"/><Relationship Id="rId29" Type="http://schemas.openxmlformats.org/officeDocument/2006/relationships/image" Target="../media/image16.wmf"/><Relationship Id="rId1" Type="http://schemas.openxmlformats.org/officeDocument/2006/relationships/vmlDrawing" Target="../drawings/vmlDrawing1.vml"/><Relationship Id="rId6" Type="http://schemas.openxmlformats.org/officeDocument/2006/relationships/image" Target="../media/image5.wmf"/><Relationship Id="rId11" Type="http://schemas.openxmlformats.org/officeDocument/2006/relationships/oleObject" Target="../embeddings/oleObject5.bin"/><Relationship Id="rId24" Type="http://schemas.openxmlformats.org/officeDocument/2006/relationships/image" Target="../media/image14.wmf"/><Relationship Id="rId5" Type="http://schemas.openxmlformats.org/officeDocument/2006/relationships/oleObject" Target="../embeddings/oleObject2.bin"/><Relationship Id="rId15" Type="http://schemas.openxmlformats.org/officeDocument/2006/relationships/oleObject" Target="../embeddings/oleObject7.bin"/><Relationship Id="rId23" Type="http://schemas.openxmlformats.org/officeDocument/2006/relationships/oleObject" Target="../embeddings/oleObject11.bin"/><Relationship Id="rId28" Type="http://schemas.openxmlformats.org/officeDocument/2006/relationships/oleObject" Target="../embeddings/oleObject14.bin"/><Relationship Id="rId10" Type="http://schemas.openxmlformats.org/officeDocument/2006/relationships/image" Target="../media/image7.wmf"/><Relationship Id="rId19" Type="http://schemas.openxmlformats.org/officeDocument/2006/relationships/oleObject" Target="../embeddings/oleObject9.bin"/><Relationship Id="rId4" Type="http://schemas.openxmlformats.org/officeDocument/2006/relationships/image" Target="../media/image4.wmf"/><Relationship Id="rId9" Type="http://schemas.openxmlformats.org/officeDocument/2006/relationships/oleObject" Target="../embeddings/oleObject4.bin"/><Relationship Id="rId14" Type="http://schemas.openxmlformats.org/officeDocument/2006/relationships/image" Target="../media/image9.wmf"/><Relationship Id="rId22" Type="http://schemas.openxmlformats.org/officeDocument/2006/relationships/image" Target="../media/image13.wmf"/><Relationship Id="rId27" Type="http://schemas.openxmlformats.org/officeDocument/2006/relationships/oleObject" Target="../embeddings/oleObject13.bin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wmf"/><Relationship Id="rId13" Type="http://schemas.openxmlformats.org/officeDocument/2006/relationships/oleObject" Target="../embeddings/oleObject20.bin"/><Relationship Id="rId18" Type="http://schemas.openxmlformats.org/officeDocument/2006/relationships/image" Target="../media/image24.wmf"/><Relationship Id="rId3" Type="http://schemas.openxmlformats.org/officeDocument/2006/relationships/oleObject" Target="../embeddings/oleObject15.bin"/><Relationship Id="rId21" Type="http://schemas.openxmlformats.org/officeDocument/2006/relationships/oleObject" Target="../embeddings/oleObject24.bin"/><Relationship Id="rId7" Type="http://schemas.openxmlformats.org/officeDocument/2006/relationships/oleObject" Target="../embeddings/oleObject17.bin"/><Relationship Id="rId12" Type="http://schemas.openxmlformats.org/officeDocument/2006/relationships/image" Target="../media/image21.wmf"/><Relationship Id="rId17" Type="http://schemas.openxmlformats.org/officeDocument/2006/relationships/oleObject" Target="../embeddings/oleObject22.bin"/><Relationship Id="rId2" Type="http://schemas.openxmlformats.org/officeDocument/2006/relationships/slideLayout" Target="../slideLayouts/slideLayout3.xml"/><Relationship Id="rId16" Type="http://schemas.openxmlformats.org/officeDocument/2006/relationships/image" Target="../media/image23.wmf"/><Relationship Id="rId20" Type="http://schemas.openxmlformats.org/officeDocument/2006/relationships/image" Target="../media/image25.wmf"/><Relationship Id="rId1" Type="http://schemas.openxmlformats.org/officeDocument/2006/relationships/vmlDrawing" Target="../drawings/vmlDrawing2.vml"/><Relationship Id="rId6" Type="http://schemas.openxmlformats.org/officeDocument/2006/relationships/image" Target="../media/image18.wmf"/><Relationship Id="rId11" Type="http://schemas.openxmlformats.org/officeDocument/2006/relationships/oleObject" Target="../embeddings/oleObject19.bin"/><Relationship Id="rId24" Type="http://schemas.openxmlformats.org/officeDocument/2006/relationships/image" Target="../media/image27.wmf"/><Relationship Id="rId5" Type="http://schemas.openxmlformats.org/officeDocument/2006/relationships/oleObject" Target="../embeddings/oleObject16.bin"/><Relationship Id="rId15" Type="http://schemas.openxmlformats.org/officeDocument/2006/relationships/oleObject" Target="../embeddings/oleObject21.bin"/><Relationship Id="rId23" Type="http://schemas.openxmlformats.org/officeDocument/2006/relationships/oleObject" Target="../embeddings/oleObject25.bin"/><Relationship Id="rId10" Type="http://schemas.openxmlformats.org/officeDocument/2006/relationships/image" Target="../media/image20.wmf"/><Relationship Id="rId19" Type="http://schemas.openxmlformats.org/officeDocument/2006/relationships/oleObject" Target="../embeddings/oleObject23.bin"/><Relationship Id="rId4" Type="http://schemas.openxmlformats.org/officeDocument/2006/relationships/image" Target="../media/image17.wmf"/><Relationship Id="rId9" Type="http://schemas.openxmlformats.org/officeDocument/2006/relationships/oleObject" Target="../embeddings/oleObject18.bin"/><Relationship Id="rId14" Type="http://schemas.openxmlformats.org/officeDocument/2006/relationships/image" Target="../media/image22.wmf"/><Relationship Id="rId22" Type="http://schemas.openxmlformats.org/officeDocument/2006/relationships/image" Target="../media/image26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b="1" smtClean="0">
                <a:latin typeface="Verdana" pitchFamily="34" charset="0"/>
                <a:ea typeface="幼圆" pitchFamily="49" charset="-122"/>
                <a:cs typeface="Verdana" pitchFamily="34" charset="0"/>
              </a:rPr>
              <a:t>第九章</a:t>
            </a:r>
            <a:r>
              <a:rPr kumimoji="1" lang="zh-CN" altLang="en-US" b="1" dirty="0" smtClean="0">
                <a:latin typeface="Verdana" pitchFamily="34" charset="0"/>
                <a:ea typeface="幼圆" pitchFamily="49" charset="-122"/>
                <a:cs typeface="Verdana" pitchFamily="34" charset="0"/>
              </a:rPr>
              <a:t>：聚类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5709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性能度量 </a:t>
            </a:r>
            <a:r>
              <a:rPr lang="en-US" altLang="zh-CN" dirty="0" smtClean="0"/>
              <a:t>- </a:t>
            </a:r>
            <a:r>
              <a:rPr lang="zh-CN" altLang="en-US" dirty="0" smtClean="0"/>
              <a:t>外部指标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260350" y="1266824"/>
            <a:ext cx="8616950" cy="4994276"/>
          </a:xfrm>
        </p:spPr>
        <p:txBody>
          <a:bodyPr/>
          <a:lstStyle/>
          <a:p>
            <a:r>
              <a:rPr lang="en-US" altLang="zh-CN" dirty="0" err="1" smtClean="0"/>
              <a:t>Jaccard</a:t>
            </a:r>
            <a:r>
              <a:rPr dirty="0" smtClean="0"/>
              <a:t>系数（</a:t>
            </a:r>
            <a:r>
              <a:rPr lang="en-US" dirty="0" err="1" smtClean="0"/>
              <a:t>Jaccard</a:t>
            </a:r>
            <a:r>
              <a:rPr lang="en-US" dirty="0" smtClean="0"/>
              <a:t> Coefficient, JC</a:t>
            </a:r>
            <a:r>
              <a:rPr dirty="0" smtClean="0"/>
              <a:t>）</a:t>
            </a:r>
            <a:endParaRPr lang="en-US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r>
              <a:rPr lang="en-US" altLang="zh-CN" dirty="0" smtClean="0"/>
              <a:t>FM</a:t>
            </a:r>
            <a:r>
              <a:rPr dirty="0" smtClean="0"/>
              <a:t>指数（</a:t>
            </a:r>
            <a:r>
              <a:rPr lang="en-US" dirty="0" err="1" smtClean="0"/>
              <a:t>Fowlkes</a:t>
            </a:r>
            <a:r>
              <a:rPr lang="en-US" dirty="0" smtClean="0"/>
              <a:t> and Mallows Index, FMI</a:t>
            </a:r>
            <a:r>
              <a:rPr dirty="0" smtClean="0"/>
              <a:t>）</a:t>
            </a:r>
            <a:endParaRPr lang="en-US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r>
              <a:rPr lang="en-US" altLang="zh-CN" dirty="0" smtClean="0"/>
              <a:t>Rand</a:t>
            </a:r>
            <a:r>
              <a:rPr dirty="0" smtClean="0"/>
              <a:t>指数（</a:t>
            </a:r>
            <a:r>
              <a:rPr lang="en-US" altLang="zh-CN" dirty="0" smtClean="0"/>
              <a:t>Rand Index, RI</a:t>
            </a:r>
            <a:r>
              <a:rPr dirty="0" smtClean="0"/>
              <a:t>）</a:t>
            </a:r>
            <a:endParaRPr lang="en-US" altLang="zh-CN" dirty="0" smtClean="0"/>
          </a:p>
        </p:txBody>
      </p:sp>
      <p:grpSp>
        <p:nvGrpSpPr>
          <p:cNvPr id="12" name="组合 11"/>
          <p:cNvGrpSpPr/>
          <p:nvPr/>
        </p:nvGrpSpPr>
        <p:grpSpPr>
          <a:xfrm>
            <a:off x="6896100" y="1600200"/>
            <a:ext cx="2247900" cy="4140200"/>
            <a:chOff x="6896100" y="1600200"/>
            <a:chExt cx="2247900" cy="4140200"/>
          </a:xfrm>
        </p:grpSpPr>
        <p:sp>
          <p:nvSpPr>
            <p:cNvPr id="10" name="右大括号 9"/>
            <p:cNvSpPr/>
            <p:nvPr/>
          </p:nvSpPr>
          <p:spPr>
            <a:xfrm>
              <a:off x="6896100" y="1600200"/>
              <a:ext cx="482600" cy="4140200"/>
            </a:xfrm>
            <a:prstGeom prst="rightBrace">
              <a:avLst>
                <a:gd name="adj1" fmla="val 66666"/>
                <a:gd name="adj2" fmla="val 50000"/>
              </a:avLst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477849" y="3316580"/>
              <a:ext cx="166615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solidFill>
                    <a:srgbClr val="C00000"/>
                  </a:solidFill>
                </a:rPr>
                <a:t>[0,1]</a:t>
              </a:r>
              <a:r>
                <a:rPr lang="zh-CN" altLang="en-US" dirty="0" smtClean="0">
                  <a:solidFill>
                    <a:srgbClr val="C00000"/>
                  </a:solidFill>
                </a:rPr>
                <a:t>区间内</a:t>
              </a:r>
              <a:r>
                <a:rPr lang="en-US" altLang="zh-CN" dirty="0" smtClean="0">
                  <a:solidFill>
                    <a:srgbClr val="C00000"/>
                  </a:solidFill>
                </a:rPr>
                <a:t>,</a:t>
              </a:r>
            </a:p>
            <a:p>
              <a:r>
                <a:rPr lang="zh-CN" altLang="en-US" dirty="0" smtClean="0">
                  <a:solidFill>
                    <a:srgbClr val="C00000"/>
                  </a:solidFill>
                </a:rPr>
                <a:t>越大越好</a:t>
              </a:r>
              <a:r>
                <a:rPr lang="en-US" altLang="zh-CN" dirty="0" smtClean="0">
                  <a:solidFill>
                    <a:srgbClr val="C00000"/>
                  </a:solidFill>
                </a:rPr>
                <a:t>.</a:t>
              </a:r>
              <a:endParaRPr lang="zh-CN" altLang="en-US" dirty="0">
                <a:solidFill>
                  <a:srgbClr val="C00000"/>
                </a:solidFill>
              </a:endParaRPr>
            </a:p>
          </p:txBody>
        </p:sp>
      </p:grp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29313603"/>
              </p:ext>
            </p:extLst>
          </p:nvPr>
        </p:nvGraphicFramePr>
        <p:xfrm>
          <a:off x="3396899" y="2129725"/>
          <a:ext cx="1613601" cy="421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684" name="Formula" r:id="rId3" imgW="747000" imgH="194760" progId="Equation.Ribbit">
                  <p:embed/>
                </p:oleObj>
              </mc:Choice>
              <mc:Fallback>
                <p:oleObj name="Formula" r:id="rId3" imgW="747000" imgH="19476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396899" y="2129725"/>
                        <a:ext cx="1613601" cy="4213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9429526"/>
              </p:ext>
            </p:extLst>
          </p:nvPr>
        </p:nvGraphicFramePr>
        <p:xfrm>
          <a:off x="3054351" y="3835400"/>
          <a:ext cx="2611664" cy="4311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685" name="Formula" r:id="rId5" imgW="1257120" imgH="207360" progId="Equation.Ribbit">
                  <p:embed/>
                </p:oleObj>
              </mc:Choice>
              <mc:Fallback>
                <p:oleObj name="Formula" r:id="rId5" imgW="1257120" imgH="20736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054351" y="3835400"/>
                        <a:ext cx="2611664" cy="4311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对象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55598931"/>
              </p:ext>
            </p:extLst>
          </p:nvPr>
        </p:nvGraphicFramePr>
        <p:xfrm>
          <a:off x="3581124" y="5315182"/>
          <a:ext cx="1558117" cy="4713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686" name="Formula" r:id="rId7" imgW="824040" imgH="249480" progId="Equation.Ribbit">
                  <p:embed/>
                </p:oleObj>
              </mc:Choice>
              <mc:Fallback>
                <p:oleObj name="Formula" r:id="rId7" imgW="824040" imgH="24948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581124" y="5315182"/>
                        <a:ext cx="1558117" cy="47133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90017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性能度量 </a:t>
            </a:r>
            <a:r>
              <a:rPr lang="en-US" altLang="zh-CN" dirty="0" smtClean="0"/>
              <a:t>– </a:t>
            </a:r>
            <a:r>
              <a:rPr lang="zh-CN" altLang="en-US" dirty="0" smtClean="0"/>
              <a:t>内部指标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260350" y="1266824"/>
            <a:ext cx="8616950" cy="4676776"/>
          </a:xfrm>
        </p:spPr>
        <p:txBody>
          <a:bodyPr/>
          <a:lstStyle/>
          <a:p>
            <a:r>
              <a:rPr lang="zh-CN" altLang="en-US" dirty="0" smtClean="0"/>
              <a:t>考虑聚类结果的簇划分</a:t>
            </a:r>
            <a:r>
              <a:rPr lang="en-US" altLang="zh-CN" i="1" dirty="0"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altLang="zh-CN" i="1" dirty="0" smtClean="0">
                <a:latin typeface="Times New Roman" pitchFamily="18" charset="0"/>
                <a:cs typeface="Times New Roman" pitchFamily="18" charset="0"/>
              </a:rPr>
              <a:t>	            </a:t>
            </a:r>
            <a:r>
              <a:rPr lang="zh-CN" altLang="en-US" dirty="0" smtClean="0">
                <a:latin typeface="Times New Roman" pitchFamily="18" charset="0"/>
                <a:cs typeface="Times New Roman" pitchFamily="18" charset="0"/>
              </a:rPr>
              <a:t>，定义</a:t>
            </a:r>
          </a:p>
          <a:p>
            <a:pPr marL="0" indent="0">
              <a:buNone/>
            </a:pPr>
            <a:r>
              <a:rPr lang="zh-CN" altLang="en-US" dirty="0" smtClean="0">
                <a:latin typeface="Times New Roman" pitchFamily="18" charset="0"/>
                <a:cs typeface="Times New Roman" pitchFamily="18" charset="0"/>
              </a:rPr>
              <a:t>     簇   内样本间的平均距离</a:t>
            </a:r>
          </a:p>
          <a:p>
            <a:pPr marL="0" indent="0">
              <a:buNone/>
            </a:pPr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zh-CN" altLang="en-US" dirty="0" smtClean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r>
              <a:rPr lang="zh-CN" alt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zh-CN" altLang="en-US" dirty="0" smtClean="0">
                <a:latin typeface="Times New Roman" pitchFamily="18" charset="0"/>
                <a:cs typeface="Times New Roman" pitchFamily="18" charset="0"/>
              </a:rPr>
              <a:t>   簇   内样本间的最远距离</a:t>
            </a:r>
          </a:p>
          <a:p>
            <a:pPr marL="0" indent="0">
              <a:buNone/>
            </a:pPr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r>
              <a:rPr lang="zh-CN" alt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zh-CN" altLang="en-US" dirty="0" smtClean="0">
                <a:latin typeface="Times New Roman" pitchFamily="18" charset="0"/>
                <a:cs typeface="Times New Roman" pitchFamily="18" charset="0"/>
              </a:rPr>
              <a:t>   簇    与簇    最近样本间的距离</a:t>
            </a:r>
          </a:p>
          <a:p>
            <a:pPr marL="0" indent="0">
              <a:buNone/>
            </a:pPr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r>
              <a:rPr lang="zh-CN" altLang="en-US" dirty="0" smtClean="0">
                <a:latin typeface="Times New Roman" pitchFamily="18" charset="0"/>
                <a:cs typeface="Times New Roman" pitchFamily="18" charset="0"/>
              </a:rPr>
              <a:t>    簇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zh-CN" altLang="en-US" dirty="0" smtClean="0">
                <a:latin typeface="Times New Roman" pitchFamily="18" charset="0"/>
                <a:cs typeface="Times New Roman" pitchFamily="18" charset="0"/>
              </a:rPr>
              <a:t>与簇    中心点间的距离</a:t>
            </a:r>
            <a:endParaRPr lang="en-US" altLang="zh-CN" dirty="0" smtClean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6266391"/>
              </p:ext>
            </p:extLst>
          </p:nvPr>
        </p:nvGraphicFramePr>
        <p:xfrm>
          <a:off x="3559350" y="1350648"/>
          <a:ext cx="2182102" cy="2838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156" name="Formula" r:id="rId3" imgW="1367280" imgH="177480" progId="Equation.Ribbit">
                  <p:embed/>
                </p:oleObj>
              </mc:Choice>
              <mc:Fallback>
                <p:oleObj name="Formula" r:id="rId3" imgW="1367280" imgH="17748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559350" y="1350648"/>
                        <a:ext cx="2182102" cy="28385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36925937"/>
              </p:ext>
            </p:extLst>
          </p:nvPr>
        </p:nvGraphicFramePr>
        <p:xfrm>
          <a:off x="1941835" y="2338048"/>
          <a:ext cx="5417131" cy="4676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157" name="Formula" r:id="rId5" imgW="2648520" imgH="227880" progId="Equation.Ribbit">
                  <p:embed/>
                </p:oleObj>
              </mc:Choice>
              <mc:Fallback>
                <p:oleObj name="Formula" r:id="rId5" imgW="2648520" imgH="22788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941835" y="2338048"/>
                        <a:ext cx="5417131" cy="46766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42852524"/>
              </p:ext>
            </p:extLst>
          </p:nvPr>
        </p:nvGraphicFramePr>
        <p:xfrm>
          <a:off x="2260000" y="3401777"/>
          <a:ext cx="4780799" cy="3967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158" name="Formula" r:id="rId7" imgW="2295360" imgH="190080" progId="Equation.Ribbit">
                  <p:embed/>
                </p:oleObj>
              </mc:Choice>
              <mc:Fallback>
                <p:oleObj name="Formula" r:id="rId7" imgW="2295360" imgH="19008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260000" y="3401777"/>
                        <a:ext cx="4780799" cy="39674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354588"/>
              </p:ext>
            </p:extLst>
          </p:nvPr>
        </p:nvGraphicFramePr>
        <p:xfrm>
          <a:off x="2178147" y="4259371"/>
          <a:ext cx="4944504" cy="4077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159" name="Formula" r:id="rId9" imgW="2309400" imgH="190800" progId="Equation.Ribbit">
                  <p:embed/>
                </p:oleObj>
              </mc:Choice>
              <mc:Fallback>
                <p:oleObj name="Formula" r:id="rId9" imgW="2309400" imgH="19080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178147" y="4259371"/>
                        <a:ext cx="4944504" cy="4077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14898539"/>
              </p:ext>
            </p:extLst>
          </p:nvPr>
        </p:nvGraphicFramePr>
        <p:xfrm>
          <a:off x="3156002" y="5328264"/>
          <a:ext cx="2825646" cy="3637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160" name="Formula" r:id="rId11" imgW="1381320" imgH="177840" progId="Equation.Ribbit">
                  <p:embed/>
                </p:oleObj>
              </mc:Choice>
              <mc:Fallback>
                <p:oleObj name="Formula" r:id="rId11" imgW="1381320" imgH="17784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156002" y="5328264"/>
                        <a:ext cx="2825646" cy="36376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50678802"/>
              </p:ext>
            </p:extLst>
          </p:nvPr>
        </p:nvGraphicFramePr>
        <p:xfrm>
          <a:off x="1001485" y="1791621"/>
          <a:ext cx="187325" cy="252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161" name="Formula" r:id="rId13" imgW="118080" imgH="158760" progId="Equation.Ribbit">
                  <p:embed/>
                </p:oleObj>
              </mc:Choice>
              <mc:Fallback>
                <p:oleObj name="Formula" r:id="rId13" imgW="118080" imgH="15876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001485" y="1791621"/>
                        <a:ext cx="187325" cy="2524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对象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0731215"/>
              </p:ext>
            </p:extLst>
          </p:nvPr>
        </p:nvGraphicFramePr>
        <p:xfrm>
          <a:off x="913302" y="3082037"/>
          <a:ext cx="187325" cy="252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162" name="Formula" r:id="rId15" imgW="118080" imgH="158760" progId="Equation.Ribbit">
                  <p:embed/>
                </p:oleObj>
              </mc:Choice>
              <mc:Fallback>
                <p:oleObj name="Formula" r:id="rId15" imgW="118080" imgH="15876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913302" y="3082037"/>
                        <a:ext cx="187325" cy="2524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对象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97034447"/>
              </p:ext>
            </p:extLst>
          </p:nvPr>
        </p:nvGraphicFramePr>
        <p:xfrm>
          <a:off x="913302" y="3929582"/>
          <a:ext cx="227013" cy="249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163" name="Formula" r:id="rId16" imgW="143280" imgH="157320" progId="Equation.Ribbit">
                  <p:embed/>
                </p:oleObj>
              </mc:Choice>
              <mc:Fallback>
                <p:oleObj name="Formula" r:id="rId16" imgW="143280" imgH="15732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913302" y="3929582"/>
                        <a:ext cx="227013" cy="2492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对象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1240235"/>
              </p:ext>
            </p:extLst>
          </p:nvPr>
        </p:nvGraphicFramePr>
        <p:xfrm>
          <a:off x="913301" y="4811972"/>
          <a:ext cx="227013" cy="249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164" name="Formula" r:id="rId18" imgW="143280" imgH="157320" progId="Equation.Ribbit">
                  <p:embed/>
                </p:oleObj>
              </mc:Choice>
              <mc:Fallback>
                <p:oleObj name="Formula" r:id="rId18" imgW="143280" imgH="15732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913301" y="4811972"/>
                        <a:ext cx="227013" cy="2492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对象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09864878"/>
              </p:ext>
            </p:extLst>
          </p:nvPr>
        </p:nvGraphicFramePr>
        <p:xfrm>
          <a:off x="1750139" y="3919538"/>
          <a:ext cx="241300" cy="269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165" name="Formula" r:id="rId19" imgW="153000" imgH="169920" progId="Equation.Ribbit">
                  <p:embed/>
                </p:oleObj>
              </mc:Choice>
              <mc:Fallback>
                <p:oleObj name="Formula" r:id="rId19" imgW="153000" imgH="16992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1750139" y="3919538"/>
                        <a:ext cx="241300" cy="269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对象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05408248"/>
              </p:ext>
            </p:extLst>
          </p:nvPr>
        </p:nvGraphicFramePr>
        <p:xfrm>
          <a:off x="1793265" y="4791335"/>
          <a:ext cx="241300" cy="269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166" name="Formula" r:id="rId21" imgW="153000" imgH="169920" progId="Equation.Ribbit">
                  <p:embed/>
                </p:oleObj>
              </mc:Choice>
              <mc:Fallback>
                <p:oleObj name="Formula" r:id="rId21" imgW="153000" imgH="16992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1793265" y="4791335"/>
                        <a:ext cx="241300" cy="269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13870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性能度量 </a:t>
            </a:r>
            <a:r>
              <a:rPr lang="en-US" altLang="zh-CN" dirty="0" smtClean="0"/>
              <a:t>– </a:t>
            </a:r>
            <a:r>
              <a:rPr lang="zh-CN" altLang="en-US" dirty="0" smtClean="0"/>
              <a:t>内部指标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260350" y="1266824"/>
            <a:ext cx="8616950" cy="4740276"/>
          </a:xfrm>
        </p:spPr>
        <p:txBody>
          <a:bodyPr/>
          <a:lstStyle/>
          <a:p>
            <a:r>
              <a:rPr lang="en-US" altLang="zh-CN" dirty="0" smtClean="0"/>
              <a:t>DB</a:t>
            </a:r>
            <a:r>
              <a:rPr dirty="0" smtClean="0"/>
              <a:t>指数（</a:t>
            </a:r>
            <a:r>
              <a:rPr lang="en-US" altLang="zh-CN" dirty="0" smtClean="0"/>
              <a:t>Davies-</a:t>
            </a:r>
            <a:r>
              <a:rPr lang="en-US" altLang="zh-CN" dirty="0" err="1" smtClean="0"/>
              <a:t>Bouldin</a:t>
            </a:r>
            <a:r>
              <a:rPr lang="en-US" altLang="zh-CN" dirty="0" smtClean="0"/>
              <a:t> Index, DBI</a:t>
            </a:r>
            <a:r>
              <a:rPr dirty="0" smtClean="0"/>
              <a:t>）</a:t>
            </a:r>
            <a:endParaRPr lang="en-US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r>
              <a:rPr lang="en-US" altLang="zh-CN" dirty="0" smtClean="0"/>
              <a:t>Dunn</a:t>
            </a:r>
            <a:r>
              <a:rPr dirty="0" smtClean="0"/>
              <a:t>指数（</a:t>
            </a:r>
            <a:r>
              <a:rPr lang="en-US" dirty="0" smtClean="0"/>
              <a:t>Dunn Index, DI</a:t>
            </a:r>
            <a:r>
              <a:rPr dirty="0" smtClean="0"/>
              <a:t>）</a:t>
            </a:r>
            <a:endParaRPr lang="en-US" altLang="zh-CN" dirty="0" smtClean="0"/>
          </a:p>
        </p:txBody>
      </p:sp>
      <p:grpSp>
        <p:nvGrpSpPr>
          <p:cNvPr id="8" name="组合 7"/>
          <p:cNvGrpSpPr/>
          <p:nvPr/>
        </p:nvGrpSpPr>
        <p:grpSpPr>
          <a:xfrm>
            <a:off x="7198449" y="2237080"/>
            <a:ext cx="1666151" cy="2528332"/>
            <a:chOff x="7198449" y="2237080"/>
            <a:chExt cx="1666151" cy="2528332"/>
          </a:xfrm>
        </p:grpSpPr>
        <p:sp>
          <p:nvSpPr>
            <p:cNvPr id="6" name="TextBox 5"/>
            <p:cNvSpPr txBox="1"/>
            <p:nvPr/>
          </p:nvSpPr>
          <p:spPr>
            <a:xfrm>
              <a:off x="7198449" y="2237080"/>
              <a:ext cx="16661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>
                  <a:solidFill>
                    <a:srgbClr val="C00000"/>
                  </a:solidFill>
                </a:rPr>
                <a:t>越小越好</a:t>
              </a:r>
              <a:r>
                <a:rPr lang="en-US" altLang="zh-CN" dirty="0" smtClean="0">
                  <a:solidFill>
                    <a:srgbClr val="C00000"/>
                  </a:solidFill>
                </a:rPr>
                <a:t>.</a:t>
              </a:r>
              <a:endParaRPr lang="zh-CN" altLang="en-US" dirty="0">
                <a:solidFill>
                  <a:srgbClr val="C00000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198449" y="4396080"/>
              <a:ext cx="16661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>
                  <a:solidFill>
                    <a:srgbClr val="C00000"/>
                  </a:solidFill>
                </a:rPr>
                <a:t>越大越好</a:t>
              </a:r>
              <a:r>
                <a:rPr lang="en-US" altLang="zh-CN" dirty="0" smtClean="0">
                  <a:solidFill>
                    <a:srgbClr val="C00000"/>
                  </a:solidFill>
                </a:rPr>
                <a:t>.</a:t>
              </a:r>
              <a:endParaRPr lang="zh-CN" altLang="en-US" dirty="0">
                <a:solidFill>
                  <a:srgbClr val="C00000"/>
                </a:solidFill>
              </a:endParaRPr>
            </a:p>
          </p:txBody>
        </p:sp>
      </p:grp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91084082"/>
              </p:ext>
            </p:extLst>
          </p:nvPr>
        </p:nvGraphicFramePr>
        <p:xfrm>
          <a:off x="2236787" y="2237080"/>
          <a:ext cx="3933825" cy="693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150" name="Formula" r:id="rId3" imgW="2627640" imgH="462960" progId="Equation.Ribbit">
                  <p:embed/>
                </p:oleObj>
              </mc:Choice>
              <mc:Fallback>
                <p:oleObj name="Formula" r:id="rId3" imgW="2627640" imgH="46296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236787" y="2237080"/>
                        <a:ext cx="3933825" cy="6937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18700200"/>
              </p:ext>
            </p:extLst>
          </p:nvPr>
        </p:nvGraphicFramePr>
        <p:xfrm>
          <a:off x="2176848" y="4291706"/>
          <a:ext cx="4053702" cy="5780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151" name="Formula" r:id="rId5" imgW="2705760" imgH="386280" progId="Equation.Ribbit">
                  <p:embed/>
                </p:oleObj>
              </mc:Choice>
              <mc:Fallback>
                <p:oleObj name="Formula" r:id="rId5" imgW="2705760" imgH="38628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76848" y="4291706"/>
                        <a:ext cx="4053702" cy="5780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90017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大纲</a:t>
            </a:r>
            <a:endParaRPr lang="zh-CN" altLang="en-US" dirty="0"/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314139" y="997883"/>
            <a:ext cx="8616950" cy="5174317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endParaRPr lang="en-US" altLang="zh-CN" sz="2800" dirty="0" smtClean="0">
              <a:latin typeface="+mn-ea"/>
              <a:ea typeface="+mn-ea"/>
            </a:endParaRPr>
          </a:p>
          <a:p>
            <a:r>
              <a:rPr lang="zh-CN" altLang="en-US" sz="2800" dirty="0" smtClean="0">
                <a:latin typeface="+mn-ea"/>
                <a:ea typeface="+mn-ea"/>
              </a:rPr>
              <a:t> </a:t>
            </a:r>
            <a:r>
              <a:rPr altLang="en-US" sz="2800" dirty="0" smtClean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聚类任务</a:t>
            </a:r>
            <a:endParaRPr lang="en-US" altLang="en-US" sz="2800" dirty="0" smtClean="0">
              <a:solidFill>
                <a:schemeClr val="bg1">
                  <a:lumMod val="75000"/>
                </a:schemeClr>
              </a:solidFill>
              <a:latin typeface="+mn-ea"/>
              <a:ea typeface="+mn-ea"/>
            </a:endParaRPr>
          </a:p>
          <a:p>
            <a:endParaRPr lang="en-US" altLang="zh-CN" dirty="0" smtClean="0"/>
          </a:p>
          <a:p>
            <a:r>
              <a:rPr lang="zh-CN" altLang="en-US" sz="2800" dirty="0" smtClean="0">
                <a:latin typeface="+mn-ea"/>
                <a:ea typeface="+mn-ea"/>
              </a:rPr>
              <a:t> </a:t>
            </a:r>
            <a:r>
              <a:rPr altLang="en-US" sz="2800" dirty="0" smtClean="0">
                <a:solidFill>
                  <a:schemeClr val="bg2">
                    <a:lumMod val="85000"/>
                  </a:schemeClr>
                </a:solidFill>
                <a:latin typeface="+mn-ea"/>
                <a:ea typeface="+mn-ea"/>
              </a:rPr>
              <a:t>性能度量</a:t>
            </a:r>
            <a:endParaRPr lang="en-US" altLang="en-US" sz="2800" dirty="0" smtClean="0">
              <a:solidFill>
                <a:schemeClr val="bg2">
                  <a:lumMod val="85000"/>
                </a:schemeClr>
              </a:solidFill>
              <a:latin typeface="+mn-ea"/>
              <a:ea typeface="+mn-ea"/>
            </a:endParaRPr>
          </a:p>
          <a:p>
            <a:endParaRPr lang="en-US" altLang="zh-CN" dirty="0" smtClean="0">
              <a:solidFill>
                <a:schemeClr val="bg2">
                  <a:lumMod val="85000"/>
                </a:schemeClr>
              </a:solidFill>
            </a:endParaRPr>
          </a:p>
          <a:p>
            <a:r>
              <a:rPr lang="zh-CN" altLang="en-US" sz="2800" dirty="0" smtClean="0">
                <a:solidFill>
                  <a:schemeClr val="bg2">
                    <a:lumMod val="85000"/>
                  </a:schemeClr>
                </a:solidFill>
                <a:latin typeface="+mn-ea"/>
                <a:ea typeface="+mn-ea"/>
              </a:rPr>
              <a:t> </a:t>
            </a:r>
            <a:r>
              <a:rPr altLang="en-US" sz="2800" dirty="0" smtClean="0">
                <a:latin typeface="+mn-ea"/>
                <a:ea typeface="+mn-ea"/>
              </a:rPr>
              <a:t>距离计算</a:t>
            </a:r>
            <a:endParaRPr lang="en-US" altLang="en-US" sz="2800" dirty="0" smtClean="0">
              <a:latin typeface="+mn-ea"/>
              <a:ea typeface="+mn-ea"/>
            </a:endParaRPr>
          </a:p>
          <a:p>
            <a:endParaRPr lang="en-US" altLang="zh-CN" dirty="0" smtClean="0">
              <a:solidFill>
                <a:schemeClr val="bg2">
                  <a:lumMod val="85000"/>
                </a:schemeClr>
              </a:solidFill>
            </a:endParaRPr>
          </a:p>
          <a:p>
            <a:r>
              <a:rPr lang="zh-CN" altLang="en-US" sz="2800" dirty="0" smtClean="0">
                <a:solidFill>
                  <a:schemeClr val="bg2">
                    <a:lumMod val="85000"/>
                  </a:schemeClr>
                </a:solidFill>
                <a:latin typeface="+mn-ea"/>
                <a:ea typeface="+mn-ea"/>
              </a:rPr>
              <a:t> </a:t>
            </a:r>
            <a:r>
              <a:rPr altLang="en-US" sz="2800" dirty="0" smtClean="0">
                <a:solidFill>
                  <a:schemeClr val="bg2">
                    <a:lumMod val="85000"/>
                  </a:schemeClr>
                </a:solidFill>
                <a:latin typeface="+mn-ea"/>
                <a:ea typeface="+mn-ea"/>
              </a:rPr>
              <a:t>原型聚类</a:t>
            </a:r>
            <a:endParaRPr lang="en-US" altLang="en-US" sz="2800" dirty="0" smtClean="0">
              <a:solidFill>
                <a:schemeClr val="bg2">
                  <a:lumMod val="85000"/>
                </a:schemeClr>
              </a:solidFill>
              <a:latin typeface="+mn-ea"/>
              <a:ea typeface="+mn-ea"/>
            </a:endParaRPr>
          </a:p>
          <a:p>
            <a:endParaRPr lang="en-US" altLang="en-US" sz="2800" dirty="0" smtClean="0">
              <a:solidFill>
                <a:schemeClr val="bg2">
                  <a:lumMod val="85000"/>
                </a:schemeClr>
              </a:solidFill>
              <a:latin typeface="+mn-ea"/>
              <a:ea typeface="+mn-ea"/>
            </a:endParaRPr>
          </a:p>
          <a:p>
            <a:r>
              <a:rPr altLang="en-US" sz="2800" dirty="0" smtClean="0">
                <a:solidFill>
                  <a:schemeClr val="bg2">
                    <a:lumMod val="85000"/>
                  </a:schemeClr>
                </a:solidFill>
                <a:latin typeface="+mn-ea"/>
                <a:ea typeface="+mn-ea"/>
              </a:rPr>
              <a:t> 密度聚类</a:t>
            </a:r>
            <a:endParaRPr lang="en-US" altLang="en-US" sz="2800" dirty="0" smtClean="0">
              <a:solidFill>
                <a:schemeClr val="bg2">
                  <a:lumMod val="85000"/>
                </a:schemeClr>
              </a:solidFill>
              <a:latin typeface="+mn-ea"/>
              <a:ea typeface="+mn-ea"/>
            </a:endParaRPr>
          </a:p>
          <a:p>
            <a:endParaRPr lang="en-US" altLang="en-US" sz="2800" dirty="0" smtClean="0">
              <a:solidFill>
                <a:schemeClr val="bg2">
                  <a:lumMod val="85000"/>
                </a:schemeClr>
              </a:solidFill>
              <a:latin typeface="+mn-ea"/>
              <a:ea typeface="+mn-ea"/>
            </a:endParaRPr>
          </a:p>
          <a:p>
            <a:r>
              <a:rPr lang="en-US" altLang="zh-CN" sz="2800" dirty="0">
                <a:solidFill>
                  <a:schemeClr val="bg2">
                    <a:lumMod val="85000"/>
                  </a:schemeClr>
                </a:solidFill>
                <a:latin typeface="+mn-ea"/>
                <a:ea typeface="+mn-ea"/>
              </a:rPr>
              <a:t> </a:t>
            </a:r>
            <a:r>
              <a:rPr sz="2800" dirty="0" smtClean="0">
                <a:solidFill>
                  <a:schemeClr val="bg2">
                    <a:lumMod val="85000"/>
                  </a:schemeClr>
                </a:solidFill>
                <a:latin typeface="+mn-ea"/>
                <a:ea typeface="+mn-ea"/>
              </a:rPr>
              <a:t>层次聚类</a:t>
            </a:r>
            <a:endParaRPr lang="zh-CN" altLang="en-US" sz="2800" dirty="0">
              <a:solidFill>
                <a:schemeClr val="bg2">
                  <a:lumMod val="85000"/>
                </a:schemeClr>
              </a:solidFill>
              <a:latin typeface="+mn-ea"/>
              <a:ea typeface="+mn-ea"/>
            </a:endParaRPr>
          </a:p>
          <a:p>
            <a:pPr marL="1697400" lvl="4" indent="0">
              <a:buNone/>
            </a:pP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607340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距离计算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260350" y="1266824"/>
            <a:ext cx="8616950" cy="4816476"/>
          </a:xfrm>
        </p:spPr>
        <p:txBody>
          <a:bodyPr>
            <a:normAutofit/>
          </a:bodyPr>
          <a:lstStyle/>
          <a:p>
            <a:r>
              <a:rPr altLang="en-US" dirty="0" smtClean="0"/>
              <a:t>距离度量的性质：</a:t>
            </a:r>
            <a:endParaRPr lang="en-US" altLang="en-US" dirty="0"/>
          </a:p>
          <a:p>
            <a:pPr>
              <a:buNone/>
            </a:pPr>
            <a:r>
              <a:rPr lang="en-US" altLang="en-US" dirty="0" smtClean="0"/>
              <a:t>		</a:t>
            </a:r>
            <a:r>
              <a:rPr altLang="en-US" dirty="0" smtClean="0"/>
              <a:t>非负性：</a:t>
            </a:r>
            <a:endParaRPr lang="en-US" altLang="en-US" dirty="0" smtClean="0"/>
          </a:p>
          <a:p>
            <a:pPr>
              <a:buNone/>
            </a:pPr>
            <a:r>
              <a:rPr lang="en-US" altLang="en-US" dirty="0"/>
              <a:t>	</a:t>
            </a:r>
            <a:r>
              <a:rPr lang="en-US" altLang="en-US" dirty="0" smtClean="0"/>
              <a:t>	</a:t>
            </a:r>
            <a:r>
              <a:rPr altLang="en-US" dirty="0" smtClean="0"/>
              <a:t>同一性：                          当且仅当</a:t>
            </a:r>
            <a:endParaRPr lang="en-US" altLang="en-US" dirty="0" smtClean="0"/>
          </a:p>
          <a:p>
            <a:pPr>
              <a:buNone/>
            </a:pPr>
            <a:r>
              <a:rPr lang="en-US" altLang="en-US" dirty="0" smtClean="0"/>
              <a:t>		</a:t>
            </a:r>
            <a:r>
              <a:rPr altLang="en-US" dirty="0" smtClean="0"/>
              <a:t>对称性：</a:t>
            </a:r>
            <a:endParaRPr lang="en-US" altLang="en-US" dirty="0" smtClean="0"/>
          </a:p>
          <a:p>
            <a:pPr>
              <a:buNone/>
            </a:pPr>
            <a:r>
              <a:rPr lang="en-US" altLang="en-US" dirty="0" smtClean="0"/>
              <a:t>		</a:t>
            </a:r>
            <a:r>
              <a:rPr altLang="en-US" dirty="0" smtClean="0"/>
              <a:t>直递性：</a:t>
            </a:r>
            <a:endParaRPr lang="en-US" altLang="en-US" dirty="0" smtClean="0"/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94461570"/>
              </p:ext>
            </p:extLst>
          </p:nvPr>
        </p:nvGraphicFramePr>
        <p:xfrm>
          <a:off x="2916635" y="1761727"/>
          <a:ext cx="1980001" cy="36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923" name="Formula" r:id="rId3" imgW="978480" imgH="177840" progId="Equation.Ribbit">
                  <p:embed/>
                </p:oleObj>
              </mc:Choice>
              <mc:Fallback>
                <p:oleObj name="Formula" r:id="rId3" imgW="978480" imgH="17784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916635" y="1761727"/>
                        <a:ext cx="1980001" cy="36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79006445"/>
              </p:ext>
            </p:extLst>
          </p:nvPr>
        </p:nvGraphicFramePr>
        <p:xfrm>
          <a:off x="2916634" y="2210227"/>
          <a:ext cx="1976788" cy="36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924" name="Formula" r:id="rId5" imgW="975960" imgH="177840" progId="Equation.Ribbit">
                  <p:embed/>
                </p:oleObj>
              </mc:Choice>
              <mc:Fallback>
                <p:oleObj name="Formula" r:id="rId5" imgW="975960" imgH="17784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916634" y="2210227"/>
                        <a:ext cx="1976788" cy="36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18468694"/>
              </p:ext>
            </p:extLst>
          </p:nvPr>
        </p:nvGraphicFramePr>
        <p:xfrm>
          <a:off x="2913565" y="2644224"/>
          <a:ext cx="3230358" cy="36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925" name="Formula" r:id="rId7" imgW="1594800" imgH="177840" progId="Equation.Ribbit">
                  <p:embed/>
                </p:oleObj>
              </mc:Choice>
              <mc:Fallback>
                <p:oleObj name="Formula" r:id="rId7" imgW="1594800" imgH="17784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913565" y="2644224"/>
                        <a:ext cx="3230358" cy="36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60896026"/>
              </p:ext>
            </p:extLst>
          </p:nvPr>
        </p:nvGraphicFramePr>
        <p:xfrm>
          <a:off x="2930928" y="3083593"/>
          <a:ext cx="5088215" cy="36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926" name="Formula" r:id="rId9" imgW="2513160" imgH="177840" progId="Equation.Ribbit">
                  <p:embed/>
                </p:oleObj>
              </mc:Choice>
              <mc:Fallback>
                <p:oleObj name="Formula" r:id="rId9" imgW="2513160" imgH="17784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930928" y="3083593"/>
                        <a:ext cx="5088215" cy="36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13055726"/>
              </p:ext>
            </p:extLst>
          </p:nvPr>
        </p:nvGraphicFramePr>
        <p:xfrm>
          <a:off x="6131223" y="2248938"/>
          <a:ext cx="853777" cy="2405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927" name="Formula" r:id="rId11" imgW="462600" imgH="130680" progId="Equation.Ribbit">
                  <p:embed/>
                </p:oleObj>
              </mc:Choice>
              <mc:Fallback>
                <p:oleObj name="Formula" r:id="rId11" imgW="462600" imgH="13068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131223" y="2248938"/>
                        <a:ext cx="853777" cy="24058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90017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距离计算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260350" y="1266824"/>
            <a:ext cx="8616950" cy="4816476"/>
          </a:xfrm>
        </p:spPr>
        <p:txBody>
          <a:bodyPr>
            <a:normAutofit/>
          </a:bodyPr>
          <a:lstStyle/>
          <a:p>
            <a:r>
              <a:rPr altLang="en-US" dirty="0" smtClean="0"/>
              <a:t>距离度量的性质：</a:t>
            </a:r>
            <a:endParaRPr lang="en-US" altLang="en-US" dirty="0"/>
          </a:p>
          <a:p>
            <a:pPr>
              <a:buNone/>
            </a:pPr>
            <a:r>
              <a:rPr lang="en-US" altLang="en-US" dirty="0" smtClean="0"/>
              <a:t>		</a:t>
            </a:r>
            <a:r>
              <a:rPr altLang="en-US" dirty="0" smtClean="0"/>
              <a:t>非负性：</a:t>
            </a:r>
            <a:endParaRPr lang="en-US" altLang="en-US" dirty="0" smtClean="0"/>
          </a:p>
          <a:p>
            <a:pPr>
              <a:buNone/>
            </a:pPr>
            <a:r>
              <a:rPr lang="en-US" altLang="en-US" dirty="0"/>
              <a:t>	</a:t>
            </a:r>
            <a:r>
              <a:rPr lang="en-US" altLang="en-US" dirty="0" smtClean="0"/>
              <a:t>	</a:t>
            </a:r>
            <a:r>
              <a:rPr altLang="en-US" dirty="0" smtClean="0"/>
              <a:t>同一性：                          当且仅当</a:t>
            </a:r>
            <a:endParaRPr lang="en-US" altLang="en-US" dirty="0" smtClean="0"/>
          </a:p>
          <a:p>
            <a:pPr>
              <a:buNone/>
            </a:pPr>
            <a:r>
              <a:rPr lang="en-US" altLang="en-US" dirty="0" smtClean="0"/>
              <a:t>		</a:t>
            </a:r>
            <a:r>
              <a:rPr altLang="en-US" dirty="0" smtClean="0"/>
              <a:t>对称性：</a:t>
            </a:r>
            <a:endParaRPr lang="en-US" altLang="en-US" dirty="0" smtClean="0"/>
          </a:p>
          <a:p>
            <a:pPr>
              <a:buNone/>
            </a:pPr>
            <a:r>
              <a:rPr lang="en-US" altLang="en-US" dirty="0" smtClean="0"/>
              <a:t>		</a:t>
            </a:r>
            <a:r>
              <a:rPr altLang="en-US" dirty="0" smtClean="0"/>
              <a:t>直递性：</a:t>
            </a:r>
            <a:endParaRPr lang="en-US" altLang="en-US" dirty="0" smtClean="0"/>
          </a:p>
          <a:p>
            <a:r>
              <a:rPr lang="zh-CN" altLang="en-US" dirty="0"/>
              <a:t>常用距离：</a:t>
            </a:r>
          </a:p>
          <a:p>
            <a:pPr lvl="1">
              <a:buNone/>
            </a:pPr>
            <a:r>
              <a:rPr lang="zh-CN" altLang="en-US" dirty="0"/>
              <a:t>		闵可夫斯基距离（</a:t>
            </a:r>
            <a:r>
              <a:rPr lang="en-US" altLang="zh-CN" dirty="0" err="1"/>
              <a:t>Minkowski</a:t>
            </a:r>
            <a:r>
              <a:rPr lang="en-US" altLang="zh-CN" dirty="0"/>
              <a:t> distance</a:t>
            </a:r>
            <a:r>
              <a:rPr lang="zh-CN" altLang="en-US" dirty="0"/>
              <a:t>）</a:t>
            </a:r>
            <a:r>
              <a:rPr lang="en-US" altLang="zh-CN" dirty="0"/>
              <a:t>:</a:t>
            </a:r>
          </a:p>
          <a:p>
            <a:pPr lvl="1">
              <a:buNone/>
            </a:pPr>
            <a:endParaRPr lang="en-US" altLang="en-US" dirty="0"/>
          </a:p>
          <a:p>
            <a:pPr lvl="1">
              <a:buNone/>
            </a:pPr>
            <a:endParaRPr lang="en-US" altLang="en-US" dirty="0"/>
          </a:p>
          <a:p>
            <a:pPr lvl="1">
              <a:buNone/>
            </a:pPr>
            <a:endParaRPr lang="en-US" altLang="en-US" dirty="0"/>
          </a:p>
          <a:p>
            <a:pPr lvl="1">
              <a:buNone/>
            </a:pPr>
            <a:r>
              <a:rPr lang="en-US" altLang="en-US" dirty="0"/>
              <a:t>		p=2: </a:t>
            </a:r>
            <a:r>
              <a:rPr lang="zh-CN" altLang="en-US" dirty="0"/>
              <a:t>欧氏距离（</a:t>
            </a:r>
            <a:r>
              <a:rPr lang="en-US" altLang="zh-CN" dirty="0"/>
              <a:t>Euclidean distance</a:t>
            </a:r>
            <a:r>
              <a:rPr lang="zh-CN" altLang="en-US" dirty="0"/>
              <a:t>）</a:t>
            </a:r>
            <a:r>
              <a:rPr lang="en-US" altLang="zh-CN" dirty="0"/>
              <a:t>.</a:t>
            </a:r>
          </a:p>
          <a:p>
            <a:pPr lvl="1">
              <a:buNone/>
            </a:pPr>
            <a:r>
              <a:rPr lang="en-US" altLang="en-US" dirty="0"/>
              <a:t>		</a:t>
            </a:r>
            <a:r>
              <a:rPr lang="en-US" altLang="zh-CN" dirty="0"/>
              <a:t>p=1</a:t>
            </a:r>
            <a:r>
              <a:rPr lang="zh-CN" altLang="en-US" dirty="0"/>
              <a:t>：曼哈顿距离（</a:t>
            </a:r>
            <a:r>
              <a:rPr lang="en-US" altLang="zh-CN" dirty="0"/>
              <a:t>Manhattan distance</a:t>
            </a:r>
            <a:r>
              <a:rPr lang="zh-CN" altLang="en-US" dirty="0"/>
              <a:t>）</a:t>
            </a:r>
            <a:r>
              <a:rPr lang="en-US" altLang="zh-CN" dirty="0" smtClean="0"/>
              <a:t>.</a:t>
            </a:r>
            <a:endParaRPr lang="en-US" altLang="en-US" dirty="0"/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/>
        </p:nvGraphicFramePr>
        <p:xfrm>
          <a:off x="2916635" y="1761727"/>
          <a:ext cx="1980001" cy="36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935" name="Formula" r:id="rId3" imgW="978480" imgH="177840" progId="Equation.Ribbit">
                  <p:embed/>
                </p:oleObj>
              </mc:Choice>
              <mc:Fallback>
                <p:oleObj name="Formula" r:id="rId3" imgW="978480" imgH="17784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916635" y="1761727"/>
                        <a:ext cx="1980001" cy="36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/>
          <p:cNvGraphicFramePr>
            <a:graphicFrameLocks noChangeAspect="1"/>
          </p:cNvGraphicFramePr>
          <p:nvPr/>
        </p:nvGraphicFramePr>
        <p:xfrm>
          <a:off x="2916634" y="2210227"/>
          <a:ext cx="1976788" cy="36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936" name="Formula" r:id="rId5" imgW="975960" imgH="177840" progId="Equation.Ribbit">
                  <p:embed/>
                </p:oleObj>
              </mc:Choice>
              <mc:Fallback>
                <p:oleObj name="Formula" r:id="rId5" imgW="975960" imgH="17784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916634" y="2210227"/>
                        <a:ext cx="1976788" cy="36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/>
          <p:cNvGraphicFramePr>
            <a:graphicFrameLocks noChangeAspect="1"/>
          </p:cNvGraphicFramePr>
          <p:nvPr/>
        </p:nvGraphicFramePr>
        <p:xfrm>
          <a:off x="2913565" y="2644224"/>
          <a:ext cx="3230358" cy="36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937" name="Formula" r:id="rId7" imgW="1594800" imgH="177840" progId="Equation.Ribbit">
                  <p:embed/>
                </p:oleObj>
              </mc:Choice>
              <mc:Fallback>
                <p:oleObj name="Formula" r:id="rId7" imgW="1594800" imgH="17784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913565" y="2644224"/>
                        <a:ext cx="3230358" cy="36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36984456"/>
              </p:ext>
            </p:extLst>
          </p:nvPr>
        </p:nvGraphicFramePr>
        <p:xfrm>
          <a:off x="2930928" y="3083593"/>
          <a:ext cx="5088215" cy="36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938" name="Formula" r:id="rId9" imgW="2513160" imgH="177840" progId="Equation.Ribbit">
                  <p:embed/>
                </p:oleObj>
              </mc:Choice>
              <mc:Fallback>
                <p:oleObj name="Formula" r:id="rId9" imgW="2513160" imgH="17784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930928" y="3083593"/>
                        <a:ext cx="5088215" cy="36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8077501"/>
              </p:ext>
            </p:extLst>
          </p:nvPr>
        </p:nvGraphicFramePr>
        <p:xfrm>
          <a:off x="2925908" y="4185069"/>
          <a:ext cx="3653849" cy="8915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939" name="Formula" r:id="rId11" imgW="2180160" imgH="532440" progId="Equation.Ribbit">
                  <p:embed/>
                </p:oleObj>
              </mc:Choice>
              <mc:Fallback>
                <p:oleObj name="Formula" r:id="rId11" imgW="2180160" imgH="53244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925908" y="4185069"/>
                        <a:ext cx="3653849" cy="8915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9407687"/>
              </p:ext>
            </p:extLst>
          </p:nvPr>
        </p:nvGraphicFramePr>
        <p:xfrm>
          <a:off x="6131223" y="2248938"/>
          <a:ext cx="853777" cy="2405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940" name="Formula" r:id="rId13" imgW="462600" imgH="130680" progId="Equation.Ribbit">
                  <p:embed/>
                </p:oleObj>
              </mc:Choice>
              <mc:Fallback>
                <p:oleObj name="Formula" r:id="rId13" imgW="462600" imgH="13068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6131223" y="2248938"/>
                        <a:ext cx="853777" cy="24058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41901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距离计算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属性介绍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连续属性 </a:t>
            </a:r>
            <a:r>
              <a:rPr lang="en-US" altLang="zh-CN" dirty="0" smtClean="0"/>
              <a:t>(continuous attribute)</a:t>
            </a:r>
          </a:p>
          <a:p>
            <a:pPr marL="325800" lvl="1" indent="0">
              <a:buNone/>
            </a:pPr>
            <a:r>
              <a:rPr lang="en-US" altLang="zh-CN" dirty="0"/>
              <a:t>	</a:t>
            </a:r>
            <a:r>
              <a:rPr lang="zh-CN" altLang="en-US" dirty="0" smtClean="0"/>
              <a:t>在定义域上有无穷多个可能的取值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离散属性 </a:t>
            </a:r>
            <a:r>
              <a:rPr lang="en-US" altLang="zh-CN" dirty="0" smtClean="0"/>
              <a:t>(categorical attribute)</a:t>
            </a:r>
          </a:p>
          <a:p>
            <a:pPr marL="325800" lvl="1" indent="0">
              <a:buNone/>
            </a:pPr>
            <a:r>
              <a:rPr lang="en-US" altLang="zh-CN" dirty="0"/>
              <a:t>	</a:t>
            </a:r>
            <a:r>
              <a:rPr lang="zh-CN" altLang="en-US" dirty="0" smtClean="0"/>
              <a:t>在</a:t>
            </a:r>
            <a:r>
              <a:rPr lang="zh-CN" altLang="en-US" dirty="0"/>
              <a:t>定义域</a:t>
            </a:r>
            <a:r>
              <a:rPr lang="zh-CN" altLang="en-US" dirty="0" smtClean="0"/>
              <a:t>上是有限个可能</a:t>
            </a:r>
            <a:r>
              <a:rPr lang="zh-CN" altLang="en-US" dirty="0"/>
              <a:t>的</a:t>
            </a:r>
            <a:r>
              <a:rPr lang="zh-CN" altLang="en-US" dirty="0" smtClean="0"/>
              <a:t>取值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080837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距离计算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属性介绍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连续属性 </a:t>
            </a:r>
            <a:r>
              <a:rPr lang="en-US" altLang="zh-CN" dirty="0" smtClean="0"/>
              <a:t>(continuous attribute)</a:t>
            </a:r>
          </a:p>
          <a:p>
            <a:pPr marL="325800" lvl="1" indent="0">
              <a:buNone/>
            </a:pPr>
            <a:r>
              <a:rPr lang="en-US" altLang="zh-CN" dirty="0"/>
              <a:t>	</a:t>
            </a:r>
            <a:r>
              <a:rPr lang="zh-CN" altLang="en-US" dirty="0" smtClean="0"/>
              <a:t>在定义域上有无穷多个可能的取值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离散属性 </a:t>
            </a:r>
            <a:r>
              <a:rPr lang="en-US" altLang="zh-CN" dirty="0" smtClean="0"/>
              <a:t>(categorical attribute)</a:t>
            </a:r>
          </a:p>
          <a:p>
            <a:pPr marL="325800" lvl="1" indent="0">
              <a:buNone/>
            </a:pPr>
            <a:r>
              <a:rPr lang="en-US" altLang="zh-CN" dirty="0"/>
              <a:t>	</a:t>
            </a:r>
            <a:r>
              <a:rPr lang="zh-CN" altLang="en-US" dirty="0" smtClean="0"/>
              <a:t>在</a:t>
            </a:r>
            <a:r>
              <a:rPr lang="zh-CN" altLang="en-US" dirty="0"/>
              <a:t>定义域</a:t>
            </a:r>
            <a:r>
              <a:rPr lang="zh-CN" altLang="en-US" dirty="0" smtClean="0"/>
              <a:t>上是有限个可能</a:t>
            </a:r>
            <a:r>
              <a:rPr lang="zh-CN" altLang="en-US" dirty="0"/>
              <a:t>的</a:t>
            </a:r>
            <a:r>
              <a:rPr lang="zh-CN" altLang="en-US" dirty="0" smtClean="0"/>
              <a:t>取值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有序属性 </a:t>
            </a:r>
            <a:r>
              <a:rPr lang="en-US" altLang="zh-CN" dirty="0" smtClean="0"/>
              <a:t>(ordinal attribute)</a:t>
            </a:r>
          </a:p>
          <a:p>
            <a:pPr marL="325800" lvl="1" indent="0">
              <a:buNone/>
            </a:pPr>
            <a:r>
              <a:rPr lang="en-US" altLang="zh-CN" dirty="0" smtClean="0"/>
              <a:t>	</a:t>
            </a:r>
            <a:r>
              <a:rPr lang="zh-CN" altLang="en-US" dirty="0" smtClean="0"/>
              <a:t>例如定义域为</a:t>
            </a:r>
            <a:r>
              <a:rPr lang="en-US" altLang="zh-CN" dirty="0" smtClean="0"/>
              <a:t>{1,2,3}</a:t>
            </a:r>
            <a:r>
              <a:rPr lang="zh-CN" altLang="en-US" dirty="0" smtClean="0"/>
              <a:t>的离散属性，“</a:t>
            </a:r>
            <a:r>
              <a:rPr lang="en-US" altLang="zh-CN" dirty="0" smtClean="0"/>
              <a:t>1</a:t>
            </a:r>
            <a:r>
              <a:rPr lang="zh-CN" altLang="en-US" dirty="0" smtClean="0"/>
              <a:t>”与“</a:t>
            </a:r>
            <a:r>
              <a:rPr lang="en-US" altLang="zh-CN" dirty="0" smtClean="0"/>
              <a:t>2</a:t>
            </a:r>
            <a:r>
              <a:rPr lang="zh-CN" altLang="en-US" dirty="0" smtClean="0"/>
              <a:t>”比较接近、与“</a:t>
            </a:r>
            <a:r>
              <a:rPr lang="en-US" altLang="zh-CN" dirty="0" smtClean="0"/>
              <a:t>3</a:t>
            </a:r>
            <a:r>
              <a:rPr lang="zh-CN" altLang="en-US" dirty="0" smtClean="0"/>
              <a:t>”比较远，称为“有序属性”。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无序属性 </a:t>
            </a:r>
            <a:r>
              <a:rPr lang="en-US" altLang="zh-CN" dirty="0" smtClean="0"/>
              <a:t>(non-ordinal attribute)</a:t>
            </a:r>
          </a:p>
          <a:p>
            <a:pPr marL="325800" lvl="1" indent="0">
              <a:buNone/>
            </a:pPr>
            <a:r>
              <a:rPr lang="en-US" altLang="zh-CN" dirty="0"/>
              <a:t>	</a:t>
            </a:r>
            <a:r>
              <a:rPr lang="zh-CN" altLang="en-US" dirty="0" smtClean="0"/>
              <a:t>例如定义域为</a:t>
            </a:r>
            <a:r>
              <a:rPr lang="en-US" altLang="zh-CN" dirty="0" smtClean="0"/>
              <a:t>{</a:t>
            </a:r>
            <a:r>
              <a:rPr lang="zh-CN" altLang="en-US" dirty="0" smtClean="0"/>
              <a:t>飞机，火车，轮船</a:t>
            </a:r>
            <a:r>
              <a:rPr lang="en-US" altLang="zh-CN" dirty="0" smtClean="0"/>
              <a:t>}</a:t>
            </a:r>
            <a:r>
              <a:rPr lang="zh-CN" altLang="en-US" dirty="0" smtClean="0"/>
              <a:t>这样的离散属性，不能直接在属性值上进行计算，称为“无序属性”。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00966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距离度量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Value Difference Metric, VDM</a:t>
            </a:r>
            <a:r>
              <a:rPr lang="zh-CN" altLang="en-US" dirty="0" smtClean="0"/>
              <a:t>（处理无序属性）：</a:t>
            </a:r>
          </a:p>
          <a:p>
            <a:pPr marL="0" indent="0">
              <a:buNone/>
            </a:pPr>
            <a:r>
              <a:rPr lang="en-US" altLang="zh-CN" dirty="0"/>
              <a:t> </a:t>
            </a:r>
            <a:r>
              <a:rPr lang="en-US" altLang="zh-CN" dirty="0" smtClean="0"/>
              <a:t>   </a:t>
            </a:r>
            <a:r>
              <a:rPr lang="zh-CN" altLang="en-US" dirty="0" smtClean="0"/>
              <a:t>令        表示属性   上取值为   的样本数，        表示在第  个样本簇中在属性   上取值为   的样本数， 为样本数，则属性   上两个离散值  与  之间的</a:t>
            </a:r>
            <a:r>
              <a:rPr lang="en-US" altLang="zh-CN" dirty="0" smtClean="0"/>
              <a:t>VDM</a:t>
            </a:r>
            <a:r>
              <a:rPr lang="zh-CN" altLang="en-US" dirty="0" smtClean="0"/>
              <a:t>距离为</a:t>
            </a:r>
          </a:p>
          <a:p>
            <a:pPr marL="0" indent="0">
              <a:buNone/>
            </a:pPr>
            <a:endParaRPr lang="zh-CN" altLang="en-US" dirty="0"/>
          </a:p>
          <a:p>
            <a:endParaRPr lang="zh-CN" altLang="en-US" dirty="0" smtClean="0"/>
          </a:p>
          <a:p>
            <a:endParaRPr lang="zh-CN" altLang="en-US" dirty="0" smtClean="0"/>
          </a:p>
          <a:p>
            <a:endParaRPr lang="zh-CN" altLang="en-US" dirty="0"/>
          </a:p>
          <a:p>
            <a:endParaRPr lang="en-US" altLang="zh-CN" dirty="0" smtClean="0"/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00169438"/>
              </p:ext>
            </p:extLst>
          </p:nvPr>
        </p:nvGraphicFramePr>
        <p:xfrm>
          <a:off x="2257425" y="3260725"/>
          <a:ext cx="4451350" cy="890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138" name="Formula" r:id="rId3" imgW="2317680" imgH="462960" progId="Equation.Ribbit">
                  <p:embed/>
                </p:oleObj>
              </mc:Choice>
              <mc:Fallback>
                <p:oleObj name="Formula" r:id="rId3" imgW="2317680" imgH="46296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257425" y="3260725"/>
                        <a:ext cx="4451350" cy="890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90463155"/>
              </p:ext>
            </p:extLst>
          </p:nvPr>
        </p:nvGraphicFramePr>
        <p:xfrm>
          <a:off x="1096963" y="1666875"/>
          <a:ext cx="630237" cy="288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139" name="Formula" r:id="rId5" imgW="284760" imgH="130320" progId="Equation.Ribbit">
                  <p:embed/>
                </p:oleObj>
              </mc:Choice>
              <mc:Fallback>
                <p:oleObj name="Formula" r:id="rId5" imgW="284760" imgH="13032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96963" y="1666875"/>
                        <a:ext cx="630237" cy="288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85174816"/>
              </p:ext>
            </p:extLst>
          </p:nvPr>
        </p:nvGraphicFramePr>
        <p:xfrm>
          <a:off x="5964238" y="1682750"/>
          <a:ext cx="766762" cy="284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140" name="Formula" r:id="rId7" imgW="350280" imgH="130320" progId="Equation.Ribbit">
                  <p:embed/>
                </p:oleObj>
              </mc:Choice>
              <mc:Fallback>
                <p:oleObj name="Formula" r:id="rId7" imgW="350280" imgH="13032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964238" y="1682750"/>
                        <a:ext cx="766762" cy="2841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68390834"/>
              </p:ext>
            </p:extLst>
          </p:nvPr>
        </p:nvGraphicFramePr>
        <p:xfrm>
          <a:off x="3009899" y="1712913"/>
          <a:ext cx="167075" cy="2223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141" name="Formula" r:id="rId9" imgW="88560" imgH="118440" progId="Equation.Ribbit">
                  <p:embed/>
                </p:oleObj>
              </mc:Choice>
              <mc:Fallback>
                <p:oleObj name="Formula" r:id="rId9" imgW="88560" imgH="11844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009899" y="1712913"/>
                        <a:ext cx="167075" cy="22235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17274619"/>
              </p:ext>
            </p:extLst>
          </p:nvPr>
        </p:nvGraphicFramePr>
        <p:xfrm>
          <a:off x="4412205" y="1699549"/>
          <a:ext cx="141941" cy="212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142" name="Formula" r:id="rId11" imgW="79920" imgH="118440" progId="Equation.Ribbit">
                  <p:embed/>
                </p:oleObj>
              </mc:Choice>
              <mc:Fallback>
                <p:oleObj name="Formula" r:id="rId11" imgW="79920" imgH="11844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412205" y="1699549"/>
                        <a:ext cx="141941" cy="2129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67965688"/>
              </p:ext>
            </p:extLst>
          </p:nvPr>
        </p:nvGraphicFramePr>
        <p:xfrm>
          <a:off x="1742345" y="2276923"/>
          <a:ext cx="98909" cy="28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143" name="Formula" r:id="rId13" imgW="67320" imgH="157680" progId="Equation.Ribbit">
                  <p:embed/>
                </p:oleObj>
              </mc:Choice>
              <mc:Fallback>
                <p:oleObj name="Formula" r:id="rId13" imgW="67320" imgH="15768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742345" y="2276923"/>
                        <a:ext cx="98909" cy="28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120488"/>
              </p:ext>
            </p:extLst>
          </p:nvPr>
        </p:nvGraphicFramePr>
        <p:xfrm>
          <a:off x="8002795" y="1674754"/>
          <a:ext cx="78000" cy="28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144" name="Formula" r:id="rId15" imgW="51480" imgH="151920" progId="Equation.Ribbit">
                  <p:embed/>
                </p:oleObj>
              </mc:Choice>
              <mc:Fallback>
                <p:oleObj name="Formula" r:id="rId15" imgW="51480" imgH="15192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8002795" y="1674754"/>
                        <a:ext cx="78000" cy="28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30215613"/>
              </p:ext>
            </p:extLst>
          </p:nvPr>
        </p:nvGraphicFramePr>
        <p:xfrm>
          <a:off x="5081976" y="1956987"/>
          <a:ext cx="119273" cy="28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145" name="Formula" r:id="rId17" imgW="79920" imgH="157680" progId="Equation.Ribbit">
                  <p:embed/>
                </p:oleObj>
              </mc:Choice>
              <mc:Fallback>
                <p:oleObj name="Formula" r:id="rId17" imgW="79920" imgH="15768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5081976" y="1956987"/>
                        <a:ext cx="119273" cy="28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50024629"/>
              </p:ext>
            </p:extLst>
          </p:nvPr>
        </p:nvGraphicFramePr>
        <p:xfrm>
          <a:off x="2098676" y="2009776"/>
          <a:ext cx="171450" cy="2311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146" name="Formula" r:id="rId19" imgW="88560" imgH="118440" progId="Equation.Ribbit">
                  <p:embed/>
                </p:oleObj>
              </mc:Choice>
              <mc:Fallback>
                <p:oleObj name="Formula" r:id="rId19" imgW="88560" imgH="11844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098676" y="2009776"/>
                        <a:ext cx="171450" cy="2311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21365783"/>
              </p:ext>
            </p:extLst>
          </p:nvPr>
        </p:nvGraphicFramePr>
        <p:xfrm>
          <a:off x="3509079" y="2001623"/>
          <a:ext cx="148522" cy="2227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147" name="Formula" r:id="rId20" imgW="79920" imgH="118440" progId="Equation.Ribbit">
                  <p:embed/>
                </p:oleObj>
              </mc:Choice>
              <mc:Fallback>
                <p:oleObj name="Formula" r:id="rId20" imgW="79920" imgH="11844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509079" y="2001623"/>
                        <a:ext cx="148522" cy="22278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对象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88157275"/>
              </p:ext>
            </p:extLst>
          </p:nvPr>
        </p:nvGraphicFramePr>
        <p:xfrm>
          <a:off x="7542213" y="2003425"/>
          <a:ext cx="166687" cy="2234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148" name="Formula" r:id="rId21" imgW="88560" imgH="118440" progId="Equation.Ribbit">
                  <p:embed/>
                </p:oleObj>
              </mc:Choice>
              <mc:Fallback>
                <p:oleObj name="Formula" r:id="rId21" imgW="88560" imgH="11844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542213" y="2003425"/>
                        <a:ext cx="166687" cy="2234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对象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13389773"/>
              </p:ext>
            </p:extLst>
          </p:nvPr>
        </p:nvGraphicFramePr>
        <p:xfrm>
          <a:off x="1220025" y="2332115"/>
          <a:ext cx="126175" cy="189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149" name="Formula" r:id="rId22" imgW="79920" imgH="118440" progId="Equation.Ribbit">
                  <p:embed/>
                </p:oleObj>
              </mc:Choice>
              <mc:Fallback>
                <p:oleObj name="Formula" r:id="rId22" imgW="79920" imgH="11844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220025" y="2332115"/>
                        <a:ext cx="126175" cy="1892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90017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距离度量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260350" y="929934"/>
            <a:ext cx="8616950" cy="4930776"/>
          </a:xfrm>
        </p:spPr>
        <p:txBody>
          <a:bodyPr/>
          <a:lstStyle/>
          <a:p>
            <a:pPr>
              <a:buNone/>
            </a:pPr>
            <a:endParaRPr lang="en-US" altLang="zh-CN" dirty="0" smtClean="0"/>
          </a:p>
          <a:p>
            <a:r>
              <a:rPr lang="en-US" altLang="en-US" dirty="0" err="1" smtClean="0"/>
              <a:t>MinkovDM</a:t>
            </a:r>
            <a:r>
              <a:rPr lang="en-US" altLang="en-US" sz="1400" dirty="0" err="1" smtClean="0"/>
              <a:t>p</a:t>
            </a:r>
            <a:r>
              <a:rPr altLang="en-US" dirty="0" smtClean="0"/>
              <a:t>（处理混合属性）：</a:t>
            </a:r>
            <a:endParaRPr lang="en-US" altLang="en-US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r>
              <a:rPr altLang="en-US" dirty="0" smtClean="0"/>
              <a:t>加权距离</a:t>
            </a:r>
            <a:r>
              <a:rPr lang="zh-CN" altLang="en-US" dirty="0" smtClean="0"/>
              <a:t>（样本中不同属性的重要性不同时）</a:t>
            </a:r>
            <a:r>
              <a:rPr altLang="en-US" dirty="0" smtClean="0"/>
              <a:t>：</a:t>
            </a:r>
            <a:endParaRPr lang="zh-CN" altLang="en-US" dirty="0"/>
          </a:p>
        </p:txBody>
      </p:sp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01290370"/>
              </p:ext>
            </p:extLst>
          </p:nvPr>
        </p:nvGraphicFramePr>
        <p:xfrm>
          <a:off x="912813" y="1898650"/>
          <a:ext cx="7783512" cy="936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971" name="Formula" r:id="rId3" imgW="4421160" imgH="532440" progId="Equation.Ribbit">
                  <p:embed/>
                </p:oleObj>
              </mc:Choice>
              <mc:Fallback>
                <p:oleObj name="Formula" r:id="rId3" imgW="4421160" imgH="53244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12813" y="1898650"/>
                        <a:ext cx="7783512" cy="936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20650236"/>
              </p:ext>
            </p:extLst>
          </p:nvPr>
        </p:nvGraphicFramePr>
        <p:xfrm>
          <a:off x="3448056" y="4952576"/>
          <a:ext cx="2241536" cy="3267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972" name="Formula" r:id="rId5" imgW="1252800" imgH="182160" progId="Equation.Ribbit">
                  <p:embed/>
                </p:oleObj>
              </mc:Choice>
              <mc:Fallback>
                <p:oleObj name="Formula" r:id="rId5" imgW="1252800" imgH="18216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448056" y="4952576"/>
                        <a:ext cx="2241536" cy="3267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97471851"/>
              </p:ext>
            </p:extLst>
          </p:nvPr>
        </p:nvGraphicFramePr>
        <p:xfrm>
          <a:off x="4514850" y="3340100"/>
          <a:ext cx="1143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973" name="Equation" r:id="rId7" imgW="114120" imgH="177480" progId="Equation.DSMT4">
                  <p:embed/>
                </p:oleObj>
              </mc:Choice>
              <mc:Fallback>
                <p:oleObj name="Equation" r:id="rId7" imgW="114120" imgH="177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514850" y="3340100"/>
                        <a:ext cx="114300" cy="177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1882064"/>
              </p:ext>
            </p:extLst>
          </p:nvPr>
        </p:nvGraphicFramePr>
        <p:xfrm>
          <a:off x="945355" y="3921651"/>
          <a:ext cx="7246937" cy="454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974" name="Formula" r:id="rId9" imgW="3603600" imgH="226080" progId="Equation.Ribbit">
                  <p:embed/>
                </p:oleObj>
              </mc:Choice>
              <mc:Fallback>
                <p:oleObj name="Formula" r:id="rId9" imgW="3603600" imgH="22608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945355" y="3921651"/>
                        <a:ext cx="7246937" cy="454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16387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大纲</a:t>
            </a:r>
            <a:endParaRPr lang="zh-CN" altLang="en-US" dirty="0"/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314139" y="997883"/>
            <a:ext cx="8616950" cy="5174317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endParaRPr lang="en-US" altLang="zh-CN" sz="2800" dirty="0" smtClean="0">
              <a:latin typeface="+mn-ea"/>
              <a:ea typeface="+mn-ea"/>
            </a:endParaRPr>
          </a:p>
          <a:p>
            <a:r>
              <a:rPr lang="zh-CN" altLang="en-US" sz="2800" dirty="0" smtClean="0">
                <a:latin typeface="+mn-ea"/>
                <a:ea typeface="+mn-ea"/>
              </a:rPr>
              <a:t> </a:t>
            </a:r>
            <a:r>
              <a:rPr altLang="en-US" sz="2800" dirty="0" smtClean="0">
                <a:latin typeface="+mn-ea"/>
                <a:ea typeface="+mn-ea"/>
              </a:rPr>
              <a:t>聚类任务</a:t>
            </a:r>
            <a:endParaRPr lang="en-US" altLang="en-US" sz="2800" dirty="0" smtClean="0">
              <a:latin typeface="+mn-ea"/>
              <a:ea typeface="+mn-ea"/>
            </a:endParaRPr>
          </a:p>
          <a:p>
            <a:endParaRPr lang="en-US" altLang="zh-CN" dirty="0" smtClean="0"/>
          </a:p>
          <a:p>
            <a:r>
              <a:rPr lang="zh-CN" altLang="en-US" sz="2800" dirty="0" smtClean="0">
                <a:latin typeface="+mn-ea"/>
                <a:ea typeface="+mn-ea"/>
              </a:rPr>
              <a:t> </a:t>
            </a:r>
            <a:r>
              <a:rPr altLang="en-US" sz="2800" dirty="0" smtClean="0">
                <a:latin typeface="+mn-ea"/>
                <a:ea typeface="+mn-ea"/>
              </a:rPr>
              <a:t>性能度量</a:t>
            </a:r>
            <a:endParaRPr lang="en-US" altLang="en-US" sz="2800" dirty="0" smtClean="0">
              <a:latin typeface="+mn-ea"/>
              <a:ea typeface="+mn-ea"/>
            </a:endParaRPr>
          </a:p>
          <a:p>
            <a:endParaRPr lang="en-US" altLang="zh-CN" dirty="0" smtClean="0"/>
          </a:p>
          <a:p>
            <a:r>
              <a:rPr lang="zh-CN" altLang="en-US" sz="2800" dirty="0" smtClean="0">
                <a:latin typeface="+mn-ea"/>
                <a:ea typeface="+mn-ea"/>
              </a:rPr>
              <a:t> </a:t>
            </a:r>
            <a:r>
              <a:rPr altLang="en-US" sz="2800" dirty="0" smtClean="0">
                <a:latin typeface="+mn-ea"/>
                <a:ea typeface="+mn-ea"/>
              </a:rPr>
              <a:t>距离计算</a:t>
            </a:r>
            <a:endParaRPr lang="en-US" altLang="en-US" sz="2800" dirty="0" smtClean="0">
              <a:latin typeface="+mn-ea"/>
              <a:ea typeface="+mn-ea"/>
            </a:endParaRPr>
          </a:p>
          <a:p>
            <a:endParaRPr lang="en-US" altLang="zh-CN" dirty="0" smtClean="0"/>
          </a:p>
          <a:p>
            <a:r>
              <a:rPr lang="zh-CN" altLang="en-US" sz="2800" dirty="0" smtClean="0">
                <a:latin typeface="+mn-ea"/>
                <a:ea typeface="+mn-ea"/>
              </a:rPr>
              <a:t> </a:t>
            </a:r>
            <a:r>
              <a:rPr altLang="en-US" sz="2800" dirty="0" smtClean="0">
                <a:latin typeface="+mn-ea"/>
                <a:ea typeface="+mn-ea"/>
              </a:rPr>
              <a:t>原型聚类</a:t>
            </a:r>
            <a:endParaRPr lang="en-US" altLang="en-US" sz="2800" dirty="0" smtClean="0">
              <a:latin typeface="+mn-ea"/>
              <a:ea typeface="+mn-ea"/>
            </a:endParaRPr>
          </a:p>
          <a:p>
            <a:endParaRPr lang="en-US" altLang="en-US" sz="2800" dirty="0" smtClean="0">
              <a:latin typeface="+mn-ea"/>
              <a:ea typeface="+mn-ea"/>
            </a:endParaRPr>
          </a:p>
          <a:p>
            <a:r>
              <a:rPr altLang="en-US" sz="2800" dirty="0" smtClean="0">
                <a:latin typeface="+mn-ea"/>
                <a:ea typeface="+mn-ea"/>
              </a:rPr>
              <a:t> 密度聚类</a:t>
            </a:r>
            <a:endParaRPr lang="en-US" altLang="en-US" sz="2800" dirty="0" smtClean="0">
              <a:latin typeface="+mn-ea"/>
              <a:ea typeface="+mn-ea"/>
            </a:endParaRPr>
          </a:p>
          <a:p>
            <a:endParaRPr lang="en-US" altLang="en-US" sz="2800" dirty="0" smtClean="0">
              <a:latin typeface="+mn-ea"/>
              <a:ea typeface="+mn-ea"/>
            </a:endParaRPr>
          </a:p>
          <a:p>
            <a:r>
              <a:rPr lang="en-US" altLang="zh-CN" sz="2800" dirty="0">
                <a:latin typeface="+mn-ea"/>
                <a:ea typeface="+mn-ea"/>
              </a:rPr>
              <a:t> </a:t>
            </a:r>
            <a:r>
              <a:rPr sz="2800" dirty="0" smtClean="0">
                <a:latin typeface="+mn-ea"/>
                <a:ea typeface="+mn-ea"/>
              </a:rPr>
              <a:t>层次聚类</a:t>
            </a:r>
            <a:endParaRPr lang="zh-CN" altLang="en-US" sz="2800" dirty="0">
              <a:latin typeface="+mn-ea"/>
              <a:ea typeface="+mn-ea"/>
            </a:endParaRPr>
          </a:p>
          <a:p>
            <a:pPr marL="1697400" lvl="4" indent="0">
              <a:buNone/>
            </a:pP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607340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大纲</a:t>
            </a:r>
            <a:endParaRPr lang="zh-CN" altLang="en-US" dirty="0"/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314139" y="997883"/>
            <a:ext cx="8616950" cy="5174317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endParaRPr lang="en-US" altLang="zh-CN" sz="2800" dirty="0" smtClean="0">
              <a:latin typeface="+mn-ea"/>
              <a:ea typeface="+mn-ea"/>
            </a:endParaRPr>
          </a:p>
          <a:p>
            <a:r>
              <a:rPr lang="zh-CN" altLang="en-US" sz="2800" dirty="0" smtClean="0">
                <a:latin typeface="+mn-ea"/>
                <a:ea typeface="+mn-ea"/>
              </a:rPr>
              <a:t> </a:t>
            </a:r>
            <a:r>
              <a:rPr altLang="en-US" sz="2800" dirty="0" smtClean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聚类任务</a:t>
            </a:r>
            <a:endParaRPr lang="en-US" altLang="en-US" sz="2800" dirty="0" smtClean="0">
              <a:solidFill>
                <a:schemeClr val="bg1">
                  <a:lumMod val="75000"/>
                </a:schemeClr>
              </a:solidFill>
              <a:latin typeface="+mn-ea"/>
              <a:ea typeface="+mn-ea"/>
            </a:endParaRPr>
          </a:p>
          <a:p>
            <a:endParaRPr lang="en-US" altLang="zh-CN" dirty="0" smtClean="0"/>
          </a:p>
          <a:p>
            <a:r>
              <a:rPr lang="zh-CN" altLang="en-US" sz="2800" dirty="0" smtClean="0">
                <a:latin typeface="+mn-ea"/>
                <a:ea typeface="+mn-ea"/>
              </a:rPr>
              <a:t> </a:t>
            </a:r>
            <a:r>
              <a:rPr altLang="en-US" sz="2800" dirty="0" smtClean="0">
                <a:solidFill>
                  <a:schemeClr val="bg2">
                    <a:lumMod val="85000"/>
                  </a:schemeClr>
                </a:solidFill>
                <a:latin typeface="+mn-ea"/>
                <a:ea typeface="+mn-ea"/>
              </a:rPr>
              <a:t>性能度量</a:t>
            </a:r>
            <a:endParaRPr lang="en-US" altLang="en-US" sz="2800" dirty="0" smtClean="0">
              <a:solidFill>
                <a:schemeClr val="bg2">
                  <a:lumMod val="85000"/>
                </a:schemeClr>
              </a:solidFill>
              <a:latin typeface="+mn-ea"/>
              <a:ea typeface="+mn-ea"/>
            </a:endParaRPr>
          </a:p>
          <a:p>
            <a:endParaRPr lang="en-US" altLang="zh-CN" dirty="0" smtClean="0">
              <a:solidFill>
                <a:schemeClr val="bg2">
                  <a:lumMod val="85000"/>
                </a:schemeClr>
              </a:solidFill>
            </a:endParaRPr>
          </a:p>
          <a:p>
            <a:r>
              <a:rPr lang="zh-CN" altLang="en-US" sz="2800" dirty="0" smtClean="0">
                <a:solidFill>
                  <a:schemeClr val="bg2">
                    <a:lumMod val="85000"/>
                  </a:schemeClr>
                </a:solidFill>
                <a:latin typeface="+mn-ea"/>
                <a:ea typeface="+mn-ea"/>
              </a:rPr>
              <a:t> </a:t>
            </a:r>
            <a:r>
              <a:rPr altLang="en-US" sz="2800" dirty="0" smtClean="0">
                <a:solidFill>
                  <a:schemeClr val="bg2">
                    <a:lumMod val="85000"/>
                  </a:schemeClr>
                </a:solidFill>
                <a:latin typeface="+mn-ea"/>
                <a:ea typeface="+mn-ea"/>
              </a:rPr>
              <a:t>距离计算</a:t>
            </a:r>
            <a:endParaRPr lang="en-US" altLang="en-US" sz="2800" dirty="0" smtClean="0">
              <a:solidFill>
                <a:schemeClr val="bg2">
                  <a:lumMod val="85000"/>
                </a:schemeClr>
              </a:solidFill>
              <a:latin typeface="+mn-ea"/>
              <a:ea typeface="+mn-ea"/>
            </a:endParaRPr>
          </a:p>
          <a:p>
            <a:endParaRPr lang="en-US" altLang="zh-CN" dirty="0" smtClean="0">
              <a:solidFill>
                <a:schemeClr val="bg2">
                  <a:lumMod val="85000"/>
                </a:schemeClr>
              </a:solidFill>
            </a:endParaRPr>
          </a:p>
          <a:p>
            <a:r>
              <a:rPr lang="zh-CN" altLang="en-US" sz="2800" dirty="0" smtClean="0">
                <a:latin typeface="+mn-ea"/>
                <a:ea typeface="+mn-ea"/>
              </a:rPr>
              <a:t> </a:t>
            </a:r>
            <a:r>
              <a:rPr altLang="en-US" sz="2800" dirty="0" smtClean="0">
                <a:latin typeface="+mn-ea"/>
                <a:ea typeface="+mn-ea"/>
              </a:rPr>
              <a:t>原型聚类</a:t>
            </a:r>
            <a:endParaRPr lang="en-US" altLang="en-US" sz="2800" dirty="0" smtClean="0">
              <a:latin typeface="+mn-ea"/>
              <a:ea typeface="+mn-ea"/>
            </a:endParaRPr>
          </a:p>
          <a:p>
            <a:endParaRPr lang="en-US" altLang="en-US" sz="2800" dirty="0" smtClean="0">
              <a:solidFill>
                <a:schemeClr val="bg2">
                  <a:lumMod val="85000"/>
                </a:schemeClr>
              </a:solidFill>
              <a:latin typeface="+mn-ea"/>
              <a:ea typeface="+mn-ea"/>
            </a:endParaRPr>
          </a:p>
          <a:p>
            <a:r>
              <a:rPr altLang="en-US" sz="2800" dirty="0" smtClean="0">
                <a:solidFill>
                  <a:schemeClr val="bg2">
                    <a:lumMod val="85000"/>
                  </a:schemeClr>
                </a:solidFill>
                <a:latin typeface="+mn-ea"/>
                <a:ea typeface="+mn-ea"/>
              </a:rPr>
              <a:t> 密度聚类</a:t>
            </a:r>
            <a:endParaRPr lang="en-US" altLang="en-US" sz="2800" dirty="0" smtClean="0">
              <a:solidFill>
                <a:schemeClr val="bg2">
                  <a:lumMod val="85000"/>
                </a:schemeClr>
              </a:solidFill>
              <a:latin typeface="+mn-ea"/>
              <a:ea typeface="+mn-ea"/>
            </a:endParaRPr>
          </a:p>
          <a:p>
            <a:endParaRPr lang="en-US" altLang="en-US" sz="2800" dirty="0" smtClean="0">
              <a:solidFill>
                <a:schemeClr val="bg2">
                  <a:lumMod val="85000"/>
                </a:schemeClr>
              </a:solidFill>
              <a:latin typeface="+mn-ea"/>
              <a:ea typeface="+mn-ea"/>
            </a:endParaRPr>
          </a:p>
          <a:p>
            <a:r>
              <a:rPr lang="en-US" altLang="zh-CN" sz="2800" dirty="0">
                <a:solidFill>
                  <a:schemeClr val="bg2">
                    <a:lumMod val="85000"/>
                  </a:schemeClr>
                </a:solidFill>
                <a:latin typeface="+mn-ea"/>
                <a:ea typeface="+mn-ea"/>
              </a:rPr>
              <a:t> </a:t>
            </a:r>
            <a:r>
              <a:rPr sz="2800" dirty="0" smtClean="0">
                <a:solidFill>
                  <a:schemeClr val="bg2">
                    <a:lumMod val="85000"/>
                  </a:schemeClr>
                </a:solidFill>
                <a:latin typeface="+mn-ea"/>
                <a:ea typeface="+mn-ea"/>
              </a:rPr>
              <a:t>层次聚类</a:t>
            </a:r>
            <a:endParaRPr lang="zh-CN" altLang="en-US" sz="2800" dirty="0">
              <a:solidFill>
                <a:schemeClr val="bg2">
                  <a:lumMod val="85000"/>
                </a:schemeClr>
              </a:solidFill>
              <a:latin typeface="+mn-ea"/>
              <a:ea typeface="+mn-ea"/>
            </a:endParaRPr>
          </a:p>
          <a:p>
            <a:pPr marL="1697400" lvl="4" indent="0">
              <a:buNone/>
            </a:pP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607340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原型聚类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260350" y="1266824"/>
            <a:ext cx="8616950" cy="4854576"/>
          </a:xfrm>
        </p:spPr>
        <p:txBody>
          <a:bodyPr/>
          <a:lstStyle/>
          <a:p>
            <a:r>
              <a:rPr lang="zh-CN" altLang="en-US" dirty="0" smtClean="0"/>
              <a:t>原型聚类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 smtClean="0"/>
              <a:t>    </a:t>
            </a:r>
            <a:r>
              <a:rPr lang="zh-CN" altLang="en-US" dirty="0" smtClean="0"/>
              <a:t>也称为“基于原型的聚类” </a:t>
            </a:r>
            <a:r>
              <a:rPr lang="en-US" altLang="zh-CN" dirty="0" smtClean="0"/>
              <a:t>(prototype-based clustering)</a:t>
            </a:r>
            <a:r>
              <a:rPr lang="zh-CN" altLang="en-US" dirty="0" smtClean="0"/>
              <a:t>，此类算法假设聚类结构能通过一组原型刻画。</a:t>
            </a:r>
            <a:endParaRPr lang="en-US" altLang="zh-CN" dirty="0" smtClean="0"/>
          </a:p>
          <a:p>
            <a:r>
              <a:rPr lang="zh-CN" altLang="en-US" dirty="0" smtClean="0"/>
              <a:t>算法过程：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/>
              <a:t> </a:t>
            </a:r>
            <a:r>
              <a:rPr lang="en-US" altLang="zh-CN" dirty="0" smtClean="0"/>
              <a:t>   </a:t>
            </a:r>
            <a:r>
              <a:rPr lang="zh-CN" altLang="en-US" dirty="0" smtClean="0"/>
              <a:t>通常情况下，算法先对原型进行初始化，再对原型进行迭代更新求解。</a:t>
            </a:r>
            <a:endParaRPr lang="en-US" altLang="zh-CN" dirty="0" smtClean="0"/>
          </a:p>
          <a:p>
            <a:r>
              <a:rPr lang="zh-CN" altLang="en-US" dirty="0" smtClean="0"/>
              <a:t>接下来，介绍几种著名的原型聚类算法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i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i="1" dirty="0" smtClean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en-US" altLang="zh-CN" i="1" dirty="0">
                <a:latin typeface="Times New Roman" pitchFamily="18" charset="0"/>
                <a:cs typeface="Times New Roman" pitchFamily="18" charset="0"/>
              </a:rPr>
              <a:t>k</a:t>
            </a:r>
            <a:r>
              <a:rPr lang="zh-CN" altLang="en-US" dirty="0" smtClean="0"/>
              <a:t>均值算法、学习向量量化算法、高斯混合聚类算法。</a:t>
            </a:r>
            <a:endParaRPr lang="en-US" altLang="zh-CN" dirty="0" smtClean="0"/>
          </a:p>
          <a:p>
            <a:pPr marL="0" indent="0">
              <a:buNone/>
            </a:pPr>
            <a:endParaRPr lang="en-US" altLang="en-US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90017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原型聚类</a:t>
            </a:r>
            <a:r>
              <a:rPr lang="en-US" altLang="zh-CN" dirty="0" smtClean="0"/>
              <a:t> – </a:t>
            </a:r>
            <a:r>
              <a:rPr lang="en-US" altLang="zh-CN" i="1" dirty="0" smtClean="0">
                <a:latin typeface="Times New Roman" pitchFamily="18" charset="0"/>
                <a:cs typeface="Times New Roman" pitchFamily="18" charset="0"/>
              </a:rPr>
              <a:t>k</a:t>
            </a:r>
            <a:r>
              <a:rPr lang="zh-CN" altLang="en-US" dirty="0" smtClean="0"/>
              <a:t>均值算法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260350" y="1266823"/>
            <a:ext cx="8883650" cy="503772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 smtClean="0"/>
              <a:t>    给定数据集</a:t>
            </a:r>
            <a:r>
              <a:rPr lang="en-US" altLang="zh-CN" dirty="0" smtClean="0"/>
              <a:t>			     </a:t>
            </a:r>
            <a:r>
              <a:rPr lang="zh-CN" altLang="ar-AE" dirty="0" smtClean="0"/>
              <a:t>，</a:t>
            </a:r>
            <a:r>
              <a:rPr lang="ar-AE" altLang="zh-CN" i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i="1" dirty="0">
                <a:latin typeface="Times New Roman" pitchFamily="18" charset="0"/>
                <a:cs typeface="Times New Roman" pitchFamily="18" charset="0"/>
              </a:rPr>
              <a:t>k</a:t>
            </a:r>
            <a:r>
              <a:rPr lang="zh-CN" altLang="en-US" dirty="0"/>
              <a:t>均值</a:t>
            </a:r>
            <a:r>
              <a:rPr lang="zh-CN" altLang="en-US" dirty="0" smtClean="0"/>
              <a:t>算法针对聚类所得簇划分</a:t>
            </a:r>
            <a:endParaRPr lang="en-US" altLang="zh-CN" i="1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r>
              <a:rPr lang="en-US" altLang="zh-CN" i="1" dirty="0" smtClean="0">
                <a:latin typeface="Times New Roman" pitchFamily="18" charset="0"/>
                <a:cs typeface="Times New Roman" pitchFamily="18" charset="0"/>
              </a:rPr>
              <a:t>	                    </a:t>
            </a:r>
            <a:r>
              <a:rPr lang="zh-CN" altLang="en-US" dirty="0" smtClean="0">
                <a:latin typeface="Times New Roman" pitchFamily="18" charset="0"/>
                <a:cs typeface="Times New Roman" pitchFamily="18" charset="0"/>
              </a:rPr>
              <a:t>最小化平方误差</a:t>
            </a:r>
            <a:endParaRPr lang="zh-CN" altLang="en-US" dirty="0" smtClean="0"/>
          </a:p>
          <a:p>
            <a:endParaRPr lang="zh-CN" altLang="en-US" dirty="0"/>
          </a:p>
          <a:p>
            <a:endParaRPr lang="zh-CN" altLang="en-US" dirty="0" smtClean="0"/>
          </a:p>
          <a:p>
            <a:pPr marL="0" indent="0">
              <a:buNone/>
            </a:pPr>
            <a:r>
              <a:rPr lang="zh-CN" altLang="en-US" dirty="0"/>
              <a:t> </a:t>
            </a:r>
            <a:r>
              <a:rPr lang="zh-CN" altLang="en-US" dirty="0" smtClean="0"/>
              <a:t>   其中，   是簇    的均值向量。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</a:t>
            </a:r>
            <a:r>
              <a:rPr lang="en-US" altLang="zh-CN" dirty="0" smtClean="0"/>
              <a:t>      </a:t>
            </a:r>
            <a:r>
              <a:rPr lang="zh-CN" altLang="en-US" dirty="0" smtClean="0"/>
              <a:t>值在一定程度上刻画了簇内样本围绕簇均值向量的紧密程度，   值越小，则簇内样本相似度越高。</a:t>
            </a: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70489854"/>
              </p:ext>
            </p:extLst>
          </p:nvPr>
        </p:nvGraphicFramePr>
        <p:xfrm>
          <a:off x="2221054" y="1345836"/>
          <a:ext cx="2229426" cy="28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785" name="Formula" r:id="rId3" imgW="1376280" imgH="177480" progId="Equation.Ribbit">
                  <p:embed/>
                </p:oleObj>
              </mc:Choice>
              <mc:Fallback>
                <p:oleObj name="Formula" r:id="rId3" imgW="1376280" imgH="17748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221054" y="1345836"/>
                        <a:ext cx="2229426" cy="28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40250284"/>
              </p:ext>
            </p:extLst>
          </p:nvPr>
        </p:nvGraphicFramePr>
        <p:xfrm>
          <a:off x="339860" y="1761648"/>
          <a:ext cx="2260285" cy="28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786" name="Formula" r:id="rId5" imgW="1395000" imgH="177480" progId="Equation.Ribbit">
                  <p:embed/>
                </p:oleObj>
              </mc:Choice>
              <mc:Fallback>
                <p:oleObj name="Formula" r:id="rId5" imgW="1395000" imgH="17748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39860" y="1761648"/>
                        <a:ext cx="2260285" cy="28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09420401"/>
              </p:ext>
            </p:extLst>
          </p:nvPr>
        </p:nvGraphicFramePr>
        <p:xfrm>
          <a:off x="3454798" y="2049648"/>
          <a:ext cx="2494753" cy="8379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787" name="Formula" r:id="rId7" imgW="1455480" imgH="488520" progId="Equation.Ribbit">
                  <p:embed/>
                </p:oleObj>
              </mc:Choice>
              <mc:Fallback>
                <p:oleObj name="Formula" r:id="rId7" imgW="1455480" imgH="48852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454798" y="2049648"/>
                        <a:ext cx="2494753" cy="83793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16381850"/>
              </p:ext>
            </p:extLst>
          </p:nvPr>
        </p:nvGraphicFramePr>
        <p:xfrm>
          <a:off x="1536953" y="3068531"/>
          <a:ext cx="311037" cy="28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788" name="Formula" r:id="rId9" imgW="129240" imgH="119520" progId="Equation.Ribbit">
                  <p:embed/>
                </p:oleObj>
              </mc:Choice>
              <mc:Fallback>
                <p:oleObj name="Formula" r:id="rId9" imgW="129240" imgH="11952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536953" y="3068531"/>
                        <a:ext cx="311037" cy="28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06952496"/>
              </p:ext>
            </p:extLst>
          </p:nvPr>
        </p:nvGraphicFramePr>
        <p:xfrm>
          <a:off x="2482908" y="3057034"/>
          <a:ext cx="261817" cy="28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789" name="Formula" r:id="rId11" imgW="143280" imgH="157320" progId="Equation.Ribbit">
                  <p:embed/>
                </p:oleObj>
              </mc:Choice>
              <mc:Fallback>
                <p:oleObj name="Formula" r:id="rId11" imgW="143280" imgH="15732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482908" y="3057034"/>
                        <a:ext cx="261817" cy="28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47622438"/>
              </p:ext>
            </p:extLst>
          </p:nvPr>
        </p:nvGraphicFramePr>
        <p:xfrm>
          <a:off x="778289" y="3484057"/>
          <a:ext cx="222682" cy="28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790" name="Formula" r:id="rId13" imgW="119520" imgH="154080" progId="Equation.Ribbit">
                  <p:embed/>
                </p:oleObj>
              </mc:Choice>
              <mc:Fallback>
                <p:oleObj name="Formula" r:id="rId13" imgW="119520" imgH="15408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778289" y="3484057"/>
                        <a:ext cx="222682" cy="28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94432379"/>
              </p:ext>
            </p:extLst>
          </p:nvPr>
        </p:nvGraphicFramePr>
        <p:xfrm>
          <a:off x="8450988" y="3497684"/>
          <a:ext cx="222682" cy="28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791" name="Formula" r:id="rId15" imgW="119520" imgH="154080" progId="Equation.Ribbit">
                  <p:embed/>
                </p:oleObj>
              </mc:Choice>
              <mc:Fallback>
                <p:oleObj name="Formula" r:id="rId15" imgW="119520" imgH="15408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8450988" y="3497684"/>
                        <a:ext cx="222682" cy="28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57645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原型聚类</a:t>
            </a:r>
            <a:r>
              <a:rPr lang="en-US" altLang="zh-CN" dirty="0" smtClean="0"/>
              <a:t> – </a:t>
            </a:r>
            <a:r>
              <a:rPr lang="en-US" altLang="zh-CN" i="1" dirty="0" smtClean="0">
                <a:latin typeface="Times New Roman" pitchFamily="18" charset="0"/>
                <a:cs typeface="Times New Roman" pitchFamily="18" charset="0"/>
              </a:rPr>
              <a:t>k</a:t>
            </a:r>
            <a:r>
              <a:rPr lang="zh-CN" altLang="en-US" dirty="0" smtClean="0"/>
              <a:t>均值算法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260350" y="1266823"/>
            <a:ext cx="8883650" cy="503772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 smtClean="0"/>
              <a:t>    给定数据集</a:t>
            </a:r>
            <a:r>
              <a:rPr lang="en-US" altLang="zh-CN" dirty="0" smtClean="0"/>
              <a:t>			     </a:t>
            </a:r>
            <a:r>
              <a:rPr lang="zh-CN" altLang="ar-AE" dirty="0" smtClean="0"/>
              <a:t>，</a:t>
            </a:r>
            <a:r>
              <a:rPr lang="ar-AE" altLang="zh-CN" i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i="1" dirty="0">
                <a:latin typeface="Times New Roman" pitchFamily="18" charset="0"/>
                <a:cs typeface="Times New Roman" pitchFamily="18" charset="0"/>
              </a:rPr>
              <a:t>k</a:t>
            </a:r>
            <a:r>
              <a:rPr lang="zh-CN" altLang="en-US" dirty="0"/>
              <a:t>均值</a:t>
            </a:r>
            <a:r>
              <a:rPr lang="zh-CN" altLang="en-US" dirty="0" smtClean="0"/>
              <a:t>算法针对聚类所得簇划分</a:t>
            </a:r>
            <a:endParaRPr lang="en-US" altLang="zh-CN" i="1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r>
              <a:rPr lang="en-US" altLang="zh-CN" i="1" dirty="0" smtClean="0">
                <a:latin typeface="Times New Roman" pitchFamily="18" charset="0"/>
                <a:cs typeface="Times New Roman" pitchFamily="18" charset="0"/>
              </a:rPr>
              <a:t>	                    </a:t>
            </a:r>
            <a:r>
              <a:rPr lang="zh-CN" altLang="en-US" dirty="0" smtClean="0">
                <a:latin typeface="Times New Roman" pitchFamily="18" charset="0"/>
                <a:cs typeface="Times New Roman" pitchFamily="18" charset="0"/>
              </a:rPr>
              <a:t>最小化平方误差</a:t>
            </a:r>
            <a:endParaRPr lang="zh-CN" altLang="en-US" dirty="0" smtClean="0"/>
          </a:p>
          <a:p>
            <a:endParaRPr lang="zh-CN" altLang="en-US" dirty="0"/>
          </a:p>
          <a:p>
            <a:endParaRPr lang="zh-CN" altLang="en-US" dirty="0" smtClean="0"/>
          </a:p>
          <a:p>
            <a:pPr marL="0" indent="0">
              <a:buNone/>
            </a:pPr>
            <a:r>
              <a:rPr lang="zh-CN" altLang="en-US" dirty="0"/>
              <a:t> </a:t>
            </a:r>
            <a:r>
              <a:rPr lang="zh-CN" altLang="en-US" dirty="0" smtClean="0"/>
              <a:t>   其中，   是簇    的均值向量。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</a:t>
            </a:r>
            <a:r>
              <a:rPr lang="en-US" altLang="zh-CN" dirty="0" smtClean="0"/>
              <a:t>      </a:t>
            </a:r>
            <a:r>
              <a:rPr lang="zh-CN" altLang="en-US" dirty="0" smtClean="0"/>
              <a:t>值在一定程度上刻画了簇内样本围绕簇均值向量的紧密程度，   值越小，则簇内样本相似度越高。</a:t>
            </a:r>
            <a:endParaRPr lang="en-US" altLang="zh-CN" dirty="0" smtClean="0"/>
          </a:p>
          <a:p>
            <a:r>
              <a:rPr lang="zh-CN" altLang="en-US" dirty="0"/>
              <a:t>算法流程（迭代优化）：</a:t>
            </a:r>
            <a:endParaRPr lang="zh-CN" altLang="en-US" sz="1100" dirty="0"/>
          </a:p>
          <a:p>
            <a:pPr lvl="2">
              <a:buNone/>
            </a:pPr>
            <a:r>
              <a:rPr lang="zh-CN" altLang="en-US" b="1" dirty="0"/>
              <a:t>初始化每个簇的均值向量</a:t>
            </a:r>
          </a:p>
          <a:p>
            <a:pPr lvl="2">
              <a:buNone/>
            </a:pPr>
            <a:r>
              <a:rPr lang="en-US" altLang="zh-CN" b="1" dirty="0"/>
              <a:t>repeat</a:t>
            </a:r>
          </a:p>
          <a:p>
            <a:pPr lvl="2">
              <a:buNone/>
            </a:pPr>
            <a:r>
              <a:rPr lang="en-US" altLang="en-US" dirty="0"/>
              <a:t>	1. </a:t>
            </a:r>
            <a:r>
              <a:rPr lang="zh-CN" altLang="en-US" dirty="0"/>
              <a:t>（更新）簇划分；</a:t>
            </a:r>
          </a:p>
          <a:p>
            <a:pPr lvl="2">
              <a:buNone/>
            </a:pPr>
            <a:r>
              <a:rPr lang="zh-CN" altLang="en-US" dirty="0"/>
              <a:t>	</a:t>
            </a:r>
            <a:r>
              <a:rPr lang="en-US" altLang="zh-CN" dirty="0"/>
              <a:t>2.  </a:t>
            </a:r>
            <a:r>
              <a:rPr lang="zh-CN" altLang="en-US" dirty="0"/>
              <a:t>计算每个簇的均值向量</a:t>
            </a:r>
          </a:p>
          <a:p>
            <a:pPr lvl="2">
              <a:buNone/>
            </a:pPr>
            <a:r>
              <a:rPr lang="en-US" altLang="zh-CN" b="1" dirty="0"/>
              <a:t>until </a:t>
            </a:r>
            <a:r>
              <a:rPr lang="zh-CN" altLang="en-US" dirty="0"/>
              <a:t>当前均值向量均未更新</a:t>
            </a:r>
            <a:endParaRPr lang="zh-CN" altLang="en-US" dirty="0" smtClean="0"/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/>
        </p:nvGraphicFramePr>
        <p:xfrm>
          <a:off x="2221054" y="1345836"/>
          <a:ext cx="2229426" cy="28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010" name="Formula" r:id="rId3" imgW="1376280" imgH="177480" progId="Equation.Ribbit">
                  <p:embed/>
                </p:oleObj>
              </mc:Choice>
              <mc:Fallback>
                <p:oleObj name="Formula" r:id="rId3" imgW="1376280" imgH="17748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221054" y="1345836"/>
                        <a:ext cx="2229426" cy="28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/>
        </p:nvGraphicFramePr>
        <p:xfrm>
          <a:off x="339860" y="1761648"/>
          <a:ext cx="2260285" cy="28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011" name="Formula" r:id="rId5" imgW="1395000" imgH="177480" progId="Equation.Ribbit">
                  <p:embed/>
                </p:oleObj>
              </mc:Choice>
              <mc:Fallback>
                <p:oleObj name="Formula" r:id="rId5" imgW="1395000" imgH="17748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39860" y="1761648"/>
                        <a:ext cx="2260285" cy="28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/>
        </p:nvGraphicFramePr>
        <p:xfrm>
          <a:off x="1536953" y="3068531"/>
          <a:ext cx="311037" cy="28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012" name="Formula" r:id="rId7" imgW="129240" imgH="119520" progId="Equation.Ribbit">
                  <p:embed/>
                </p:oleObj>
              </mc:Choice>
              <mc:Fallback>
                <p:oleObj name="Formula" r:id="rId7" imgW="129240" imgH="11952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536953" y="3068531"/>
                        <a:ext cx="311037" cy="28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/>
        </p:nvGraphicFramePr>
        <p:xfrm>
          <a:off x="2482908" y="3057034"/>
          <a:ext cx="261817" cy="28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013" name="Formula" r:id="rId9" imgW="143280" imgH="157320" progId="Equation.Ribbit">
                  <p:embed/>
                </p:oleObj>
              </mc:Choice>
              <mc:Fallback>
                <p:oleObj name="Formula" r:id="rId9" imgW="143280" imgH="15732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482908" y="3057034"/>
                        <a:ext cx="261817" cy="28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/>
          <p:cNvGraphicFramePr>
            <a:graphicFrameLocks noChangeAspect="1"/>
          </p:cNvGraphicFramePr>
          <p:nvPr/>
        </p:nvGraphicFramePr>
        <p:xfrm>
          <a:off x="778289" y="3484057"/>
          <a:ext cx="222682" cy="28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014" name="Formula" r:id="rId11" imgW="119520" imgH="154080" progId="Equation.Ribbit">
                  <p:embed/>
                </p:oleObj>
              </mc:Choice>
              <mc:Fallback>
                <p:oleObj name="Formula" r:id="rId11" imgW="119520" imgH="15408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778289" y="3484057"/>
                        <a:ext cx="222682" cy="28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/>
          <p:cNvGraphicFramePr>
            <a:graphicFrameLocks noChangeAspect="1"/>
          </p:cNvGraphicFramePr>
          <p:nvPr/>
        </p:nvGraphicFramePr>
        <p:xfrm>
          <a:off x="8450988" y="3497684"/>
          <a:ext cx="222682" cy="28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015" name="Formula" r:id="rId13" imgW="119520" imgH="154080" progId="Equation.Ribbit">
                  <p:embed/>
                </p:oleObj>
              </mc:Choice>
              <mc:Fallback>
                <p:oleObj name="Formula" r:id="rId13" imgW="119520" imgH="15408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8450988" y="3497684"/>
                        <a:ext cx="222682" cy="28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8779136"/>
              </p:ext>
            </p:extLst>
          </p:nvPr>
        </p:nvGraphicFramePr>
        <p:xfrm>
          <a:off x="3454798" y="2049648"/>
          <a:ext cx="2494753" cy="8379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016" name="Formula" r:id="rId14" imgW="1455480" imgH="488520" progId="Equation.Ribbit">
                  <p:embed/>
                </p:oleObj>
              </mc:Choice>
              <mc:Fallback>
                <p:oleObj name="Formula" r:id="rId14" imgW="1455480" imgH="48852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3454798" y="2049648"/>
                        <a:ext cx="2494753" cy="83793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26956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原型聚类</a:t>
            </a:r>
            <a:r>
              <a:rPr lang="en-US" altLang="zh-CN" dirty="0" smtClean="0"/>
              <a:t> – </a:t>
            </a:r>
            <a:r>
              <a:rPr lang="en-US" altLang="zh-CN" i="1" dirty="0" smtClean="0">
                <a:latin typeface="Times New Roman" pitchFamily="18" charset="0"/>
                <a:cs typeface="Times New Roman" pitchFamily="18" charset="0"/>
              </a:rPr>
              <a:t>k</a:t>
            </a:r>
            <a:r>
              <a:rPr lang="zh-CN" altLang="en-US" dirty="0" smtClean="0"/>
              <a:t>均值算法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260350" y="1266824"/>
            <a:ext cx="8616950" cy="4854576"/>
          </a:xfrm>
        </p:spPr>
        <p:txBody>
          <a:bodyPr/>
          <a:lstStyle/>
          <a:p>
            <a:r>
              <a:rPr altLang="en-US" dirty="0" smtClean="0"/>
              <a:t>算法伪代码：</a:t>
            </a:r>
            <a:endParaRPr lang="en-US" altLang="en-US" dirty="0"/>
          </a:p>
        </p:txBody>
      </p:sp>
      <p:pic>
        <p:nvPicPr>
          <p:cNvPr id="71683" name="Picture 3" descr="G:\Users\lamda\Desktop\figures\kmeans_algo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55320" y="1651001"/>
            <a:ext cx="5851979" cy="457077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90017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原型聚类</a:t>
            </a:r>
            <a:r>
              <a:rPr lang="en-US" altLang="zh-CN" dirty="0"/>
              <a:t> – </a:t>
            </a:r>
            <a:r>
              <a:rPr lang="en-US" altLang="zh-CN" i="1" dirty="0">
                <a:latin typeface="Times New Roman" pitchFamily="18" charset="0"/>
                <a:cs typeface="Times New Roman" pitchFamily="18" charset="0"/>
              </a:rPr>
              <a:t>k</a:t>
            </a:r>
            <a:r>
              <a:rPr lang="zh-CN" altLang="en-US" dirty="0"/>
              <a:t>均值算法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i="1" dirty="0" smtClean="0">
                <a:latin typeface="Times New Roman" pitchFamily="18" charset="0"/>
                <a:cs typeface="Times New Roman" pitchFamily="18" charset="0"/>
              </a:rPr>
              <a:t>k</a:t>
            </a:r>
            <a:r>
              <a:rPr lang="zh-CN" altLang="en-US" dirty="0"/>
              <a:t>均值</a:t>
            </a:r>
            <a:r>
              <a:rPr lang="zh-CN" altLang="en-US" dirty="0" smtClean="0"/>
              <a:t>算法实例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/>
              <a:t> </a:t>
            </a:r>
            <a:r>
              <a:rPr lang="en-US" altLang="zh-CN" dirty="0" smtClean="0"/>
              <a:t>   </a:t>
            </a:r>
            <a:r>
              <a:rPr lang="zh-CN" altLang="en-US" dirty="0" smtClean="0"/>
              <a:t>接下来以表</a:t>
            </a:r>
            <a:r>
              <a:rPr lang="en-US" altLang="zh-CN" dirty="0" smtClean="0"/>
              <a:t>9-1</a:t>
            </a:r>
            <a:r>
              <a:rPr lang="zh-CN" altLang="en-US" dirty="0" smtClean="0"/>
              <a:t>的西瓜数据集</a:t>
            </a:r>
            <a:r>
              <a:rPr lang="en-US" altLang="zh-CN" dirty="0" smtClean="0"/>
              <a:t>4.0</a:t>
            </a:r>
            <a:r>
              <a:rPr lang="zh-CN" altLang="en-US" dirty="0" smtClean="0"/>
              <a:t>为例，来演示</a:t>
            </a:r>
            <a:r>
              <a:rPr lang="en-US" altLang="zh-CN" i="1" dirty="0">
                <a:latin typeface="Times New Roman" pitchFamily="18" charset="0"/>
                <a:cs typeface="Times New Roman" pitchFamily="18" charset="0"/>
              </a:rPr>
              <a:t>k</a:t>
            </a:r>
            <a:r>
              <a:rPr lang="zh-CN" altLang="en-US" dirty="0" smtClean="0"/>
              <a:t>均值算法的学习过程。将编号为  的样本称为    </a:t>
            </a:r>
            <a:r>
              <a:rPr lang="en-US" altLang="zh-CN" dirty="0" smtClean="0"/>
              <a:t>. 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592" y="2741152"/>
            <a:ext cx="7935971" cy="3405171"/>
          </a:xfrm>
          <a:prstGeom prst="rect">
            <a:avLst/>
          </a:prstGeom>
        </p:spPr>
      </p:pic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21655201"/>
              </p:ext>
            </p:extLst>
          </p:nvPr>
        </p:nvGraphicFramePr>
        <p:xfrm>
          <a:off x="2357287" y="1958250"/>
          <a:ext cx="96000" cy="28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608" name="Formula" r:id="rId4" imgW="51480" imgH="151920" progId="Equation.Ribbit">
                  <p:embed/>
                </p:oleObj>
              </mc:Choice>
              <mc:Fallback>
                <p:oleObj name="Formula" r:id="rId4" imgW="51480" imgH="15192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357287" y="1958250"/>
                        <a:ext cx="96000" cy="28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05174802"/>
              </p:ext>
            </p:extLst>
          </p:nvPr>
        </p:nvGraphicFramePr>
        <p:xfrm>
          <a:off x="3921877" y="1983888"/>
          <a:ext cx="307461" cy="28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609" name="Formula" r:id="rId6" imgW="125280" imgH="118080" progId="Equation.Ribbit">
                  <p:embed/>
                </p:oleObj>
              </mc:Choice>
              <mc:Fallback>
                <p:oleObj name="Formula" r:id="rId6" imgW="125280" imgH="11808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921877" y="1983888"/>
                        <a:ext cx="307461" cy="28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11056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原型聚类</a:t>
            </a:r>
            <a:r>
              <a:rPr lang="en-US" altLang="zh-CN" dirty="0"/>
              <a:t> – </a:t>
            </a:r>
            <a:r>
              <a:rPr lang="en-US" altLang="zh-CN" i="1" dirty="0">
                <a:latin typeface="Times New Roman" pitchFamily="18" charset="0"/>
                <a:cs typeface="Times New Roman" pitchFamily="18" charset="0"/>
              </a:rPr>
              <a:t>k</a:t>
            </a:r>
            <a:r>
              <a:rPr lang="zh-CN" altLang="en-US" dirty="0"/>
              <a:t>均值算法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60350" y="1112740"/>
            <a:ext cx="8616950" cy="4930775"/>
          </a:xfrm>
        </p:spPr>
        <p:txBody>
          <a:bodyPr>
            <a:normAutofit fontScale="92500"/>
          </a:bodyPr>
          <a:lstStyle/>
          <a:p>
            <a:r>
              <a:rPr lang="en-US" altLang="zh-CN" i="1" dirty="0" smtClean="0">
                <a:latin typeface="Times New Roman" pitchFamily="18" charset="0"/>
                <a:cs typeface="Times New Roman" pitchFamily="18" charset="0"/>
              </a:rPr>
              <a:t>k</a:t>
            </a:r>
            <a:r>
              <a:rPr lang="zh-CN" altLang="en-US" dirty="0"/>
              <a:t>均值</a:t>
            </a:r>
            <a:r>
              <a:rPr lang="zh-CN" altLang="en-US" dirty="0" smtClean="0"/>
              <a:t>算法实例</a:t>
            </a:r>
            <a:endParaRPr lang="en-US" altLang="zh-CN" dirty="0" smtClean="0"/>
          </a:p>
          <a:p>
            <a:pPr marL="0" indent="0">
              <a:buNone/>
            </a:pPr>
            <a:r>
              <a:rPr lang="zh-CN" altLang="en-US" dirty="0" smtClean="0"/>
              <a:t>    假定聚类簇数</a:t>
            </a:r>
            <a:r>
              <a:rPr lang="en-US" altLang="zh-CN" i="1" dirty="0">
                <a:latin typeface="Times New Roman" pitchFamily="18" charset="0"/>
                <a:cs typeface="Times New Roman" pitchFamily="18" charset="0"/>
              </a:rPr>
              <a:t>k </a:t>
            </a:r>
            <a:r>
              <a:rPr lang="en-US" altLang="zh-CN" dirty="0" smtClean="0"/>
              <a:t>=</a:t>
            </a:r>
            <a:r>
              <a:rPr lang="en-US" altLang="zh-CN" sz="1900" dirty="0" smtClean="0"/>
              <a:t>3</a:t>
            </a:r>
            <a:r>
              <a:rPr lang="zh-CN" altLang="en-US" dirty="0" smtClean="0"/>
              <a:t>，算法开始时，随机选择</a:t>
            </a:r>
            <a:r>
              <a:rPr lang="en-US" altLang="zh-CN" sz="1900" dirty="0" smtClean="0"/>
              <a:t>3</a:t>
            </a:r>
            <a:r>
              <a:rPr lang="zh-CN" altLang="en-US" dirty="0" smtClean="0"/>
              <a:t>个样本</a:t>
            </a:r>
            <a:r>
              <a:rPr lang="en-US" altLang="zh-CN" dirty="0" smtClean="0"/>
              <a:t>		    </a:t>
            </a:r>
            <a:r>
              <a:rPr lang="zh-CN" altLang="en-US" dirty="0" smtClean="0"/>
              <a:t>作为初始均值向量，即</a:t>
            </a:r>
            <a:r>
              <a:rPr lang="en-US" altLang="zh-CN" dirty="0" smtClean="0"/>
              <a:t>							</a:t>
            </a:r>
            <a:r>
              <a:rPr lang="zh-CN" altLang="en-US" dirty="0" smtClean="0"/>
              <a:t>。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</a:t>
            </a:r>
            <a:r>
              <a:rPr lang="en-US" altLang="zh-CN" dirty="0" smtClean="0"/>
              <a:t>   </a:t>
            </a:r>
            <a:r>
              <a:rPr lang="zh-CN" altLang="en-US" dirty="0" smtClean="0"/>
              <a:t>考察样本</a:t>
            </a:r>
            <a:r>
              <a:rPr lang="en-US" altLang="zh-CN" dirty="0" smtClean="0"/>
              <a:t>		        </a:t>
            </a:r>
            <a:r>
              <a:rPr lang="zh-CN" altLang="en-US" dirty="0" smtClean="0"/>
              <a:t>，它与当前均值向量               的距离分别为</a:t>
            </a:r>
            <a:r>
              <a:rPr lang="en-US" altLang="zh-CN" sz="1900" dirty="0" smtClean="0"/>
              <a:t>0.369</a:t>
            </a:r>
            <a:r>
              <a:rPr lang="zh-CN" altLang="en-US" sz="1900" dirty="0" smtClean="0"/>
              <a:t>，</a:t>
            </a:r>
            <a:r>
              <a:rPr lang="en-US" altLang="zh-CN" sz="1900" dirty="0" smtClean="0"/>
              <a:t>0.506</a:t>
            </a:r>
            <a:r>
              <a:rPr lang="zh-CN" altLang="en-US" sz="1900" dirty="0" smtClean="0"/>
              <a:t>，</a:t>
            </a:r>
            <a:r>
              <a:rPr lang="en-US" altLang="zh-CN" sz="1900" dirty="0" smtClean="0"/>
              <a:t>0.166</a:t>
            </a:r>
            <a:r>
              <a:rPr lang="zh-CN" altLang="en-US" dirty="0" smtClean="0"/>
              <a:t>，因此    将被划入簇   中。类似的，对数据集中的所有样本考察一遍后，可得当前簇划分为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 smtClean="0"/>
              <a:t>   </a:t>
            </a:r>
            <a:endParaRPr lang="en-US" altLang="zh-CN" b="0" dirty="0" smtClean="0"/>
          </a:p>
          <a:p>
            <a:pPr marL="0" indent="0">
              <a:buNone/>
            </a:pPr>
            <a:r>
              <a:rPr lang="en-US" altLang="zh-CN" dirty="0" smtClean="0"/>
              <a:t>    </a:t>
            </a:r>
            <a:endParaRPr lang="en-US" altLang="zh-CN" dirty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r>
              <a:rPr lang="zh-CN" altLang="en-US" dirty="0" smtClean="0"/>
              <a:t>    于是，可以从分别求得新的均值向量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 smtClean="0"/>
              <a:t>    </a:t>
            </a:r>
          </a:p>
          <a:p>
            <a:pPr marL="0" indent="0">
              <a:buNone/>
            </a:pPr>
            <a:r>
              <a:rPr lang="zh-CN" altLang="en-US" dirty="0" smtClean="0"/>
              <a:t>    不断</a:t>
            </a:r>
            <a:r>
              <a:rPr lang="zh-CN" altLang="en-US" dirty="0"/>
              <a:t>重复上述过程，如下图所示。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 smtClean="0"/>
              <a:t>    </a:t>
            </a: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99225728"/>
              </p:ext>
            </p:extLst>
          </p:nvPr>
        </p:nvGraphicFramePr>
        <p:xfrm>
          <a:off x="935861" y="3189203"/>
          <a:ext cx="6137486" cy="280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956" name="Formula" r:id="rId3" imgW="3886200" imgH="177480" progId="Equation.Ribbit">
                  <p:embed/>
                </p:oleObj>
              </mc:Choice>
              <mc:Fallback>
                <p:oleObj name="Formula" r:id="rId3" imgW="3886200" imgH="17748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35861" y="3189203"/>
                        <a:ext cx="6137486" cy="280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91646079"/>
              </p:ext>
            </p:extLst>
          </p:nvPr>
        </p:nvGraphicFramePr>
        <p:xfrm>
          <a:off x="935861" y="3621605"/>
          <a:ext cx="1958077" cy="280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957" name="Formula" r:id="rId5" imgW="1240560" imgH="177480" progId="Equation.Ribbit">
                  <p:embed/>
                </p:oleObj>
              </mc:Choice>
              <mc:Fallback>
                <p:oleObj name="Formula" r:id="rId5" imgW="1240560" imgH="17748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35861" y="3621605"/>
                        <a:ext cx="1958077" cy="280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92457547"/>
              </p:ext>
            </p:extLst>
          </p:nvPr>
        </p:nvGraphicFramePr>
        <p:xfrm>
          <a:off x="935861" y="4023595"/>
          <a:ext cx="5804035" cy="280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958" name="Formula" r:id="rId7" imgW="3674880" imgH="177480" progId="Equation.Ribbit">
                  <p:embed/>
                </p:oleObj>
              </mc:Choice>
              <mc:Fallback>
                <p:oleObj name="Formula" r:id="rId7" imgW="3674880" imgH="17748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935861" y="4023595"/>
                        <a:ext cx="5804035" cy="280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48620969"/>
              </p:ext>
            </p:extLst>
          </p:nvPr>
        </p:nvGraphicFramePr>
        <p:xfrm>
          <a:off x="2222018" y="1844872"/>
          <a:ext cx="6078856" cy="28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959" name="Formula" r:id="rId9" imgW="3752640" imgH="177480" progId="Equation.Ribbit">
                  <p:embed/>
                </p:oleObj>
              </mc:Choice>
              <mc:Fallback>
                <p:oleObj name="Formula" r:id="rId9" imgW="3752640" imgH="17748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222018" y="1844872"/>
                        <a:ext cx="6078856" cy="28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38389536"/>
              </p:ext>
            </p:extLst>
          </p:nvPr>
        </p:nvGraphicFramePr>
        <p:xfrm>
          <a:off x="1137032" y="4895874"/>
          <a:ext cx="6530973" cy="3094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960" name="Formula" r:id="rId11" imgW="3752640" imgH="177840" progId="Equation.Ribbit">
                  <p:embed/>
                </p:oleObj>
              </mc:Choice>
              <mc:Fallback>
                <p:oleObj name="Formula" r:id="rId11" imgW="3752640" imgH="17784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137032" y="4895874"/>
                        <a:ext cx="6530973" cy="3094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9449780"/>
              </p:ext>
            </p:extLst>
          </p:nvPr>
        </p:nvGraphicFramePr>
        <p:xfrm>
          <a:off x="6523844" y="1583275"/>
          <a:ext cx="1509204" cy="2627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961" name="Formula" r:id="rId13" imgW="674640" imgH="117360" progId="Equation.Ribbit">
                  <p:embed/>
                </p:oleObj>
              </mc:Choice>
              <mc:Fallback>
                <p:oleObj name="Formula" r:id="rId13" imgW="674640" imgH="11736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6523844" y="1583275"/>
                        <a:ext cx="1509204" cy="26277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86132529"/>
              </p:ext>
            </p:extLst>
          </p:nvPr>
        </p:nvGraphicFramePr>
        <p:xfrm>
          <a:off x="1770760" y="2227209"/>
          <a:ext cx="1938338" cy="287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962" name="Formula" r:id="rId15" imgW="1197360" imgH="177480" progId="Equation.Ribbit">
                  <p:embed/>
                </p:oleObj>
              </mc:Choice>
              <mc:Fallback>
                <p:oleObj name="Formula" r:id="rId15" imgW="1197360" imgH="17748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1770760" y="2227209"/>
                        <a:ext cx="1938338" cy="2873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57135764"/>
              </p:ext>
            </p:extLst>
          </p:nvPr>
        </p:nvGraphicFramePr>
        <p:xfrm>
          <a:off x="6191176" y="2256568"/>
          <a:ext cx="1158207" cy="2386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963" name="Formula" r:id="rId17" imgW="578160" imgH="119520" progId="Equation.Ribbit">
                  <p:embed/>
                </p:oleObj>
              </mc:Choice>
              <mc:Fallback>
                <p:oleObj name="Formula" r:id="rId17" imgW="578160" imgH="11952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6191176" y="2256568"/>
                        <a:ext cx="1158207" cy="23864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27686019"/>
              </p:ext>
            </p:extLst>
          </p:nvPr>
        </p:nvGraphicFramePr>
        <p:xfrm>
          <a:off x="3861217" y="2557626"/>
          <a:ext cx="253947" cy="21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964" name="Formula" r:id="rId19" imgW="137880" imgH="117360" progId="Equation.Ribbit">
                  <p:embed/>
                </p:oleObj>
              </mc:Choice>
              <mc:Fallback>
                <p:oleObj name="Formula" r:id="rId19" imgW="137880" imgH="11736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3861217" y="2557626"/>
                        <a:ext cx="253947" cy="216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62046099"/>
              </p:ext>
            </p:extLst>
          </p:nvPr>
        </p:nvGraphicFramePr>
        <p:xfrm>
          <a:off x="5456238" y="2557626"/>
          <a:ext cx="220362" cy="21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965" name="Formula" r:id="rId21" imgW="160200" imgH="157680" progId="Equation.Ribbit">
                  <p:embed/>
                </p:oleObj>
              </mc:Choice>
              <mc:Fallback>
                <p:oleObj name="Formula" r:id="rId21" imgW="160200" imgH="15768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5456238" y="2557626"/>
                        <a:ext cx="220362" cy="216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77209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原型聚类</a:t>
            </a:r>
            <a:r>
              <a:rPr lang="en-US" altLang="zh-CN" dirty="0" smtClean="0"/>
              <a:t> – </a:t>
            </a:r>
            <a:r>
              <a:rPr lang="en-US" altLang="zh-CN" i="1" dirty="0" smtClean="0">
                <a:latin typeface="Times New Roman" pitchFamily="18" charset="0"/>
                <a:cs typeface="Times New Roman" pitchFamily="18" charset="0"/>
              </a:rPr>
              <a:t>k</a:t>
            </a:r>
            <a:r>
              <a:rPr lang="zh-CN" altLang="en-US" dirty="0" smtClean="0"/>
              <a:t>均值算法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260350" y="1266824"/>
            <a:ext cx="8616950" cy="4854576"/>
          </a:xfrm>
        </p:spPr>
        <p:txBody>
          <a:bodyPr/>
          <a:lstStyle/>
          <a:p>
            <a:r>
              <a:rPr altLang="en-US" dirty="0" smtClean="0"/>
              <a:t>聚类结果：</a:t>
            </a:r>
            <a:endParaRPr lang="en-US" altLang="en-US" dirty="0"/>
          </a:p>
        </p:txBody>
      </p:sp>
      <p:pic>
        <p:nvPicPr>
          <p:cNvPr id="72706" name="Picture 2" descr="G:\Users\lamda\Desktop\figures\kmeans_fig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41071" y="1524000"/>
            <a:ext cx="5502728" cy="467374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90017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原型聚类 </a:t>
            </a:r>
            <a:r>
              <a:rPr lang="en-US" altLang="zh-CN" dirty="0" smtClean="0"/>
              <a:t>– </a:t>
            </a:r>
            <a:r>
              <a:rPr lang="zh-CN" altLang="en-US" dirty="0" smtClean="0"/>
              <a:t>学习向量量化</a:t>
            </a:r>
            <a:endParaRPr lang="zh-CN" altLang="en-US" dirty="0"/>
          </a:p>
        </p:txBody>
      </p:sp>
      <p:sp>
        <p:nvSpPr>
          <p:cNvPr id="6" name="内容占位符 4"/>
          <p:cNvSpPr txBox="1">
            <a:spLocks/>
          </p:cNvSpPr>
          <p:nvPr/>
        </p:nvSpPr>
        <p:spPr>
          <a:xfrm>
            <a:off x="412750" y="1419223"/>
            <a:ext cx="8616950" cy="2093997"/>
          </a:xfrm>
          <a:prstGeom prst="rect">
            <a:avLst/>
          </a:prstGeom>
        </p:spPr>
        <p:txBody>
          <a:bodyPr vert="horz" lIns="91440" tIns="46800" rIns="91440" bIns="45720" rtlCol="0">
            <a:normAutofit/>
          </a:bodyPr>
          <a:lstStyle/>
          <a:p>
            <a:pPr marL="228600" marR="0" lvl="0" indent="-3600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tx2"/>
              </a:buClr>
              <a:buSzPct val="100000"/>
              <a:buFont typeface="Wingdings" panose="05000000000000000000" pitchFamily="2" charset="2"/>
              <a:buChar char="p"/>
              <a:tabLst/>
              <a:defRPr/>
            </a:pPr>
            <a:r>
              <a:rPr kumimoji="0" lang="zh-CN" altLang="en-US" sz="2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 panose="020B0604030504040204" pitchFamily="34" charset="0"/>
                <a:ea typeface="幼圆" panose="02010509060101010101" pitchFamily="49" charset="-122"/>
                <a:cs typeface="+mn-cs"/>
              </a:rPr>
              <a:t>学习向量量化（</a:t>
            </a:r>
            <a:r>
              <a:rPr kumimoji="0" lang="en-US" altLang="en-US" sz="2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 panose="020B0604030504040204" pitchFamily="34" charset="0"/>
                <a:ea typeface="幼圆" panose="02010509060101010101" pitchFamily="49" charset="-122"/>
                <a:cs typeface="+mn-cs"/>
              </a:rPr>
              <a:t>Learning Vector Quantization, LVQ</a:t>
            </a:r>
            <a:r>
              <a:rPr kumimoji="0" lang="zh-CN" altLang="en-US" sz="2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 panose="020B0604030504040204" pitchFamily="34" charset="0"/>
                <a:ea typeface="幼圆" panose="02010509060101010101" pitchFamily="49" charset="-122"/>
                <a:cs typeface="+mn-cs"/>
              </a:rPr>
              <a:t>）</a:t>
            </a:r>
            <a:endParaRPr lang="en-US" altLang="zh-CN" sz="2200" dirty="0">
              <a:latin typeface="Verdana" panose="020B0604030504040204" pitchFamily="34" charset="0"/>
              <a:ea typeface="幼圆" panose="02010509060101010101" pitchFamily="49" charset="-122"/>
            </a:endParaRPr>
          </a:p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tx2"/>
              </a:buClr>
              <a:buSzPct val="100000"/>
              <a:tabLst/>
              <a:defRPr/>
            </a:pPr>
            <a:r>
              <a:rPr lang="en-US" altLang="zh-CN" sz="2200" dirty="0">
                <a:latin typeface="Verdana" panose="020B0604030504040204" pitchFamily="34" charset="0"/>
                <a:ea typeface="幼圆" panose="02010509060101010101" pitchFamily="49" charset="-122"/>
              </a:rPr>
              <a:t> </a:t>
            </a:r>
            <a:r>
              <a:rPr lang="en-US" altLang="zh-CN" sz="2200" dirty="0" smtClean="0">
                <a:latin typeface="Verdana" panose="020B0604030504040204" pitchFamily="34" charset="0"/>
                <a:ea typeface="幼圆" panose="02010509060101010101" pitchFamily="49" charset="-122"/>
              </a:rPr>
              <a:t>   </a:t>
            </a:r>
            <a:r>
              <a:rPr lang="zh-CN" altLang="en-US" sz="2000" dirty="0" smtClean="0">
                <a:latin typeface="Verdana" panose="020B0604030504040204" pitchFamily="34" charset="0"/>
                <a:ea typeface="幼圆" panose="02010509060101010101" pitchFamily="49" charset="-122"/>
              </a:rPr>
              <a:t>与一般聚类算法不同的是，</a:t>
            </a:r>
            <a:r>
              <a:rPr lang="en-US" altLang="zh-CN" sz="2000" dirty="0" smtClean="0">
                <a:latin typeface="Verdana" panose="020B0604030504040204" pitchFamily="34" charset="0"/>
                <a:ea typeface="幼圆" panose="02010509060101010101" pitchFamily="49" charset="-122"/>
              </a:rPr>
              <a:t>LVQ</a:t>
            </a:r>
            <a:r>
              <a:rPr lang="zh-CN" altLang="en-US" sz="2000" dirty="0" smtClean="0">
                <a:latin typeface="Verdana" panose="020B0604030504040204" pitchFamily="34" charset="0"/>
                <a:ea typeface="幼圆" panose="02010509060101010101" pitchFamily="49" charset="-122"/>
              </a:rPr>
              <a:t>假设数据样本带有类别标记，学习过程中利用</a:t>
            </a: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 panose="020B0604030504040204" pitchFamily="34" charset="0"/>
                <a:ea typeface="幼圆" panose="02010509060101010101" pitchFamily="49" charset="-122"/>
                <a:cs typeface="+mn-cs"/>
              </a:rPr>
              <a:t>样本的这些监督信息来辅助</a:t>
            </a:r>
            <a:r>
              <a:rPr lang="zh-CN" altLang="en-US" sz="2000" dirty="0">
                <a:latin typeface="Verdana" panose="020B0604030504040204" pitchFamily="34" charset="0"/>
                <a:ea typeface="幼圆" panose="02010509060101010101" pitchFamily="49" charset="-122"/>
              </a:rPr>
              <a:t>聚类</a:t>
            </a:r>
            <a:r>
              <a:rPr kumimoji="0" lang="en-US" altLang="zh-CN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 panose="020B0604030504040204" pitchFamily="34" charset="0"/>
                <a:ea typeface="幼圆" panose="02010509060101010101" pitchFamily="49" charset="-122"/>
                <a:cs typeface="+mn-cs"/>
              </a:rPr>
              <a:t>.</a:t>
            </a:r>
          </a:p>
          <a:p>
            <a:pPr lvl="0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SzPct val="100000"/>
              <a:defRPr/>
            </a:pPr>
            <a:r>
              <a:rPr lang="en-US" altLang="zh-CN" sz="2000" dirty="0">
                <a:latin typeface="Verdana" panose="020B0604030504040204" pitchFamily="34" charset="0"/>
                <a:ea typeface="幼圆" panose="02010509060101010101" pitchFamily="49" charset="-122"/>
              </a:rPr>
              <a:t> </a:t>
            </a:r>
            <a:r>
              <a:rPr lang="en-US" altLang="zh-CN" sz="2000" dirty="0" smtClean="0">
                <a:latin typeface="Verdana" panose="020B0604030504040204" pitchFamily="34" charset="0"/>
                <a:ea typeface="幼圆" panose="02010509060101010101" pitchFamily="49" charset="-122"/>
              </a:rPr>
              <a:t>   </a:t>
            </a:r>
            <a:r>
              <a:rPr lang="zh-CN" altLang="en-US" sz="2000" dirty="0" smtClean="0">
                <a:latin typeface="Verdana" panose="020B0604030504040204" pitchFamily="34" charset="0"/>
                <a:ea typeface="幼圆" panose="02010509060101010101" pitchFamily="49" charset="-122"/>
              </a:rPr>
              <a:t>给定样本集</a:t>
            </a:r>
            <a:r>
              <a:rPr lang="en-US" altLang="zh-CN" sz="2000" dirty="0" smtClean="0">
                <a:latin typeface="Verdana" panose="020B0604030504040204" pitchFamily="34" charset="0"/>
                <a:ea typeface="幼圆" panose="02010509060101010101" pitchFamily="49" charset="-122"/>
              </a:rPr>
              <a:t>					   </a:t>
            </a: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 panose="020B0604030504040204" pitchFamily="34" charset="0"/>
                <a:ea typeface="幼圆" panose="02010509060101010101" pitchFamily="49" charset="-122"/>
                <a:cs typeface="+mn-cs"/>
              </a:rPr>
              <a:t>，</a:t>
            </a:r>
            <a:r>
              <a:rPr kumimoji="0" lang="en-US" altLang="zh-CN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 panose="020B0604030504040204" pitchFamily="34" charset="0"/>
                <a:ea typeface="幼圆" panose="02010509060101010101" pitchFamily="49" charset="-122"/>
                <a:cs typeface="+mn-cs"/>
              </a:rPr>
              <a:t>LVQ</a:t>
            </a: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 panose="020B0604030504040204" pitchFamily="34" charset="0"/>
                <a:ea typeface="幼圆" panose="02010509060101010101" pitchFamily="49" charset="-122"/>
                <a:cs typeface="+mn-cs"/>
              </a:rPr>
              <a:t>的目标是学得一组</a:t>
            </a:r>
            <a:r>
              <a:rPr kumimoji="0" lang="zh-CN" altLang="en-US" sz="20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 panose="020B0604030504040204" pitchFamily="34" charset="0"/>
                <a:ea typeface="幼圆" panose="02010509060101010101" pitchFamily="49" charset="-122"/>
                <a:cs typeface="+mn-cs"/>
              </a:rPr>
              <a:t>   </a:t>
            </a: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 panose="020B0604030504040204" pitchFamily="34" charset="0"/>
                <a:ea typeface="幼圆" panose="02010509060101010101" pitchFamily="49" charset="-122"/>
                <a:cs typeface="+mn-cs"/>
              </a:rPr>
              <a:t>维原型向量</a:t>
            </a:r>
            <a:r>
              <a:rPr kumimoji="0" lang="zh-CN" altLang="en-US" sz="20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 panose="020B0604030504040204" pitchFamily="34" charset="0"/>
                <a:ea typeface="幼圆" panose="02010509060101010101" pitchFamily="49" charset="-122"/>
                <a:cs typeface="+mn-cs"/>
              </a:rPr>
              <a:t>                   </a:t>
            </a: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 panose="020B0604030504040204" pitchFamily="34" charset="0"/>
                <a:ea typeface="幼圆" panose="02010509060101010101" pitchFamily="49" charset="-122"/>
                <a:cs typeface="+mn-cs"/>
              </a:rPr>
              <a:t>，每个原型向量代表一个聚类簇。</a:t>
            </a:r>
            <a:endParaRPr kumimoji="0" lang="en-US" altLang="zh-CN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Verdana" panose="020B0604030504040204" pitchFamily="34" charset="0"/>
              <a:ea typeface="幼圆" panose="02010509060101010101" pitchFamily="49" charset="-122"/>
              <a:cs typeface="+mn-cs"/>
            </a:endParaRPr>
          </a:p>
          <a:p>
            <a:pPr marL="685800" marR="0" lvl="1" indent="-3600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23A91"/>
              </a:buClr>
              <a:buSzTx/>
              <a:buFont typeface="Wingdings" panose="05000000000000000000" pitchFamily="2" charset="2"/>
              <a:buNone/>
              <a:tabLst/>
              <a:defRPr/>
            </a:pPr>
            <a:endParaRPr kumimoji="0" lang="en-US" altLang="zh-CN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Verdana" panose="020B0604030504040204" pitchFamily="34" charset="0"/>
              <a:ea typeface="幼圆" panose="02010509060101010101" pitchFamily="49" charset="-122"/>
              <a:cs typeface="+mn-cs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62213360"/>
              </p:ext>
            </p:extLst>
          </p:nvPr>
        </p:nvGraphicFramePr>
        <p:xfrm>
          <a:off x="2248271" y="2599479"/>
          <a:ext cx="3908425" cy="288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683" name="Formula" r:id="rId3" imgW="2413080" imgH="177480" progId="Equation.Ribbit">
                  <p:embed/>
                </p:oleObj>
              </mc:Choice>
              <mc:Fallback>
                <p:oleObj name="Formula" r:id="rId3" imgW="2413080" imgH="17748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248271" y="2599479"/>
                        <a:ext cx="3908425" cy="288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21648145"/>
              </p:ext>
            </p:extLst>
          </p:nvPr>
        </p:nvGraphicFramePr>
        <p:xfrm>
          <a:off x="2335640" y="2888404"/>
          <a:ext cx="1576285" cy="28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684" name="Formula" r:id="rId5" imgW="972360" imgH="177480" progId="Equation.Ribbit">
                  <p:embed/>
                </p:oleObj>
              </mc:Choice>
              <mc:Fallback>
                <p:oleObj name="Formula" r:id="rId5" imgW="972360" imgH="17748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335640" y="2888404"/>
                        <a:ext cx="1576285" cy="28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48069135"/>
              </p:ext>
            </p:extLst>
          </p:nvPr>
        </p:nvGraphicFramePr>
        <p:xfrm>
          <a:off x="789862" y="2929780"/>
          <a:ext cx="198240" cy="25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685" name="Formula" r:id="rId7" imgW="93240" imgH="118440" progId="Equation.Ribbit">
                  <p:embed/>
                </p:oleObj>
              </mc:Choice>
              <mc:Fallback>
                <p:oleObj name="Formula" r:id="rId7" imgW="93240" imgH="11844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89862" y="2929780"/>
                        <a:ext cx="198240" cy="25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90017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原型聚类 </a:t>
            </a:r>
            <a:r>
              <a:rPr lang="en-US" altLang="zh-CN" dirty="0" smtClean="0"/>
              <a:t>– </a:t>
            </a:r>
            <a:r>
              <a:rPr lang="zh-CN" altLang="en-US" dirty="0" smtClean="0"/>
              <a:t>学习向量量化</a:t>
            </a:r>
            <a:endParaRPr lang="zh-CN" altLang="en-US" dirty="0"/>
          </a:p>
        </p:txBody>
      </p:sp>
      <p:sp>
        <p:nvSpPr>
          <p:cNvPr id="6" name="内容占位符 4"/>
          <p:cNvSpPr txBox="1">
            <a:spLocks/>
          </p:cNvSpPr>
          <p:nvPr/>
        </p:nvSpPr>
        <p:spPr>
          <a:xfrm>
            <a:off x="412750" y="1419224"/>
            <a:ext cx="8616950" cy="892176"/>
          </a:xfrm>
          <a:prstGeom prst="rect">
            <a:avLst/>
          </a:prstGeom>
        </p:spPr>
        <p:txBody>
          <a:bodyPr vert="horz" lIns="91440" tIns="46800" rIns="91440" bIns="45720" rtlCol="0">
            <a:normAutofit/>
          </a:bodyPr>
          <a:lstStyle/>
          <a:p>
            <a:pPr marL="228600" indent="-360000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SzPct val="100000"/>
              <a:buFont typeface="Wingdings" panose="05000000000000000000" pitchFamily="2" charset="2"/>
              <a:buChar char="p"/>
              <a:defRPr/>
            </a:pPr>
            <a:r>
              <a:rPr lang="zh-CN" altLang="en-US" sz="2200" dirty="0" smtClean="0">
                <a:latin typeface="Verdana" panose="020B0604030504040204" pitchFamily="34" charset="0"/>
                <a:ea typeface="幼圆" panose="02010509060101010101" pitchFamily="49" charset="-122"/>
              </a:rPr>
              <a:t>算法</a:t>
            </a:r>
            <a:r>
              <a:rPr lang="zh-CN" altLang="en-US" sz="2200" dirty="0">
                <a:latin typeface="Verdana" panose="020B0604030504040204" pitchFamily="34" charset="0"/>
                <a:ea typeface="幼圆" panose="02010509060101010101" pitchFamily="49" charset="-122"/>
              </a:rPr>
              <a:t>伪代码：</a:t>
            </a:r>
          </a:p>
        </p:txBody>
      </p:sp>
      <p:pic>
        <p:nvPicPr>
          <p:cNvPr id="55299" name="Picture 3" descr="G:\Users\lamda\Desktop\figures\LVQ_algo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79764" y="1808162"/>
            <a:ext cx="6027821" cy="435291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42018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大纲</a:t>
            </a:r>
            <a:endParaRPr lang="zh-CN" altLang="en-US" dirty="0"/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314139" y="997883"/>
            <a:ext cx="8616950" cy="5174317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endParaRPr lang="en-US" altLang="zh-CN" sz="2800" dirty="0" smtClean="0">
              <a:latin typeface="+mn-ea"/>
              <a:ea typeface="+mn-ea"/>
            </a:endParaRPr>
          </a:p>
          <a:p>
            <a:r>
              <a:rPr lang="zh-CN" altLang="en-US" sz="2800" dirty="0" smtClean="0">
                <a:latin typeface="+mn-ea"/>
                <a:ea typeface="+mn-ea"/>
              </a:rPr>
              <a:t> </a:t>
            </a:r>
            <a:r>
              <a:rPr altLang="en-US" sz="2800" dirty="0" smtClean="0">
                <a:latin typeface="+mn-ea"/>
                <a:ea typeface="+mn-ea"/>
              </a:rPr>
              <a:t>聚类任务</a:t>
            </a:r>
            <a:endParaRPr lang="en-US" altLang="en-US" sz="2800" dirty="0" smtClean="0">
              <a:latin typeface="+mn-ea"/>
              <a:ea typeface="+mn-ea"/>
            </a:endParaRPr>
          </a:p>
          <a:p>
            <a:endParaRPr lang="en-US" altLang="zh-CN" dirty="0" smtClean="0"/>
          </a:p>
          <a:p>
            <a:r>
              <a:rPr lang="zh-CN" altLang="en-US" sz="2800" dirty="0" smtClean="0">
                <a:latin typeface="+mn-ea"/>
                <a:ea typeface="+mn-ea"/>
              </a:rPr>
              <a:t> </a:t>
            </a:r>
            <a:r>
              <a:rPr altLang="en-US" sz="2800" dirty="0" smtClean="0">
                <a:solidFill>
                  <a:schemeClr val="bg2">
                    <a:lumMod val="85000"/>
                  </a:schemeClr>
                </a:solidFill>
                <a:latin typeface="+mn-ea"/>
                <a:ea typeface="+mn-ea"/>
              </a:rPr>
              <a:t>性能度量</a:t>
            </a:r>
            <a:endParaRPr lang="en-US" altLang="en-US" sz="2800" dirty="0" smtClean="0">
              <a:solidFill>
                <a:schemeClr val="bg2">
                  <a:lumMod val="85000"/>
                </a:schemeClr>
              </a:solidFill>
              <a:latin typeface="+mn-ea"/>
              <a:ea typeface="+mn-ea"/>
            </a:endParaRPr>
          </a:p>
          <a:p>
            <a:endParaRPr lang="en-US" altLang="zh-CN" dirty="0" smtClean="0">
              <a:solidFill>
                <a:schemeClr val="bg2">
                  <a:lumMod val="85000"/>
                </a:schemeClr>
              </a:solidFill>
            </a:endParaRPr>
          </a:p>
          <a:p>
            <a:r>
              <a:rPr lang="zh-CN" altLang="en-US" sz="2800" dirty="0" smtClean="0">
                <a:solidFill>
                  <a:schemeClr val="bg2">
                    <a:lumMod val="85000"/>
                  </a:schemeClr>
                </a:solidFill>
                <a:latin typeface="+mn-ea"/>
                <a:ea typeface="+mn-ea"/>
              </a:rPr>
              <a:t> </a:t>
            </a:r>
            <a:r>
              <a:rPr altLang="en-US" sz="2800" dirty="0" smtClean="0">
                <a:solidFill>
                  <a:schemeClr val="bg2">
                    <a:lumMod val="85000"/>
                  </a:schemeClr>
                </a:solidFill>
                <a:latin typeface="+mn-ea"/>
                <a:ea typeface="+mn-ea"/>
              </a:rPr>
              <a:t>距离计算</a:t>
            </a:r>
            <a:endParaRPr lang="en-US" altLang="en-US" sz="2800" dirty="0" smtClean="0">
              <a:solidFill>
                <a:schemeClr val="bg2">
                  <a:lumMod val="85000"/>
                </a:schemeClr>
              </a:solidFill>
              <a:latin typeface="+mn-ea"/>
              <a:ea typeface="+mn-ea"/>
            </a:endParaRPr>
          </a:p>
          <a:p>
            <a:endParaRPr lang="en-US" altLang="zh-CN" dirty="0" smtClean="0">
              <a:solidFill>
                <a:schemeClr val="bg2">
                  <a:lumMod val="85000"/>
                </a:schemeClr>
              </a:solidFill>
            </a:endParaRPr>
          </a:p>
          <a:p>
            <a:r>
              <a:rPr lang="zh-CN" altLang="en-US" sz="2800" dirty="0" smtClean="0">
                <a:solidFill>
                  <a:schemeClr val="bg2">
                    <a:lumMod val="85000"/>
                  </a:schemeClr>
                </a:solidFill>
                <a:latin typeface="+mn-ea"/>
                <a:ea typeface="+mn-ea"/>
              </a:rPr>
              <a:t> </a:t>
            </a:r>
            <a:r>
              <a:rPr altLang="en-US" sz="2800" dirty="0" smtClean="0">
                <a:solidFill>
                  <a:schemeClr val="bg2">
                    <a:lumMod val="85000"/>
                  </a:schemeClr>
                </a:solidFill>
                <a:latin typeface="+mn-ea"/>
                <a:ea typeface="+mn-ea"/>
              </a:rPr>
              <a:t>原型聚类</a:t>
            </a:r>
            <a:endParaRPr lang="en-US" altLang="en-US" sz="2800" dirty="0" smtClean="0">
              <a:solidFill>
                <a:schemeClr val="bg2">
                  <a:lumMod val="85000"/>
                </a:schemeClr>
              </a:solidFill>
              <a:latin typeface="+mn-ea"/>
              <a:ea typeface="+mn-ea"/>
            </a:endParaRPr>
          </a:p>
          <a:p>
            <a:endParaRPr lang="en-US" altLang="en-US" sz="2800" dirty="0" smtClean="0">
              <a:solidFill>
                <a:schemeClr val="bg2">
                  <a:lumMod val="85000"/>
                </a:schemeClr>
              </a:solidFill>
              <a:latin typeface="+mn-ea"/>
              <a:ea typeface="+mn-ea"/>
            </a:endParaRPr>
          </a:p>
          <a:p>
            <a:r>
              <a:rPr altLang="en-US" sz="2800" dirty="0" smtClean="0">
                <a:solidFill>
                  <a:schemeClr val="bg2">
                    <a:lumMod val="85000"/>
                  </a:schemeClr>
                </a:solidFill>
                <a:latin typeface="+mn-ea"/>
                <a:ea typeface="+mn-ea"/>
              </a:rPr>
              <a:t> 密度聚类</a:t>
            </a:r>
            <a:endParaRPr lang="en-US" altLang="en-US" sz="2800" dirty="0" smtClean="0">
              <a:solidFill>
                <a:schemeClr val="bg2">
                  <a:lumMod val="85000"/>
                </a:schemeClr>
              </a:solidFill>
              <a:latin typeface="+mn-ea"/>
              <a:ea typeface="+mn-ea"/>
            </a:endParaRPr>
          </a:p>
          <a:p>
            <a:endParaRPr lang="en-US" altLang="en-US" sz="2800" dirty="0" smtClean="0">
              <a:solidFill>
                <a:schemeClr val="bg2">
                  <a:lumMod val="85000"/>
                </a:schemeClr>
              </a:solidFill>
              <a:latin typeface="+mn-ea"/>
              <a:ea typeface="+mn-ea"/>
            </a:endParaRPr>
          </a:p>
          <a:p>
            <a:r>
              <a:rPr lang="en-US" altLang="zh-CN" sz="2800" dirty="0">
                <a:solidFill>
                  <a:schemeClr val="bg2">
                    <a:lumMod val="85000"/>
                  </a:schemeClr>
                </a:solidFill>
                <a:latin typeface="+mn-ea"/>
                <a:ea typeface="+mn-ea"/>
              </a:rPr>
              <a:t> </a:t>
            </a:r>
            <a:r>
              <a:rPr sz="2800" dirty="0" smtClean="0">
                <a:solidFill>
                  <a:schemeClr val="bg2">
                    <a:lumMod val="85000"/>
                  </a:schemeClr>
                </a:solidFill>
                <a:latin typeface="+mn-ea"/>
                <a:ea typeface="+mn-ea"/>
              </a:rPr>
              <a:t>层次聚类</a:t>
            </a:r>
            <a:endParaRPr lang="zh-CN" altLang="en-US" sz="2800" dirty="0">
              <a:solidFill>
                <a:schemeClr val="bg2">
                  <a:lumMod val="85000"/>
                </a:schemeClr>
              </a:solidFill>
              <a:latin typeface="+mn-ea"/>
              <a:ea typeface="+mn-ea"/>
            </a:endParaRPr>
          </a:p>
          <a:p>
            <a:pPr marL="1697400" lvl="4" indent="0">
              <a:buNone/>
            </a:pP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607340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原型聚类 </a:t>
            </a:r>
            <a:r>
              <a:rPr lang="en-US" altLang="zh-CN" dirty="0" smtClean="0"/>
              <a:t>– </a:t>
            </a:r>
            <a:r>
              <a:rPr lang="zh-CN" altLang="en-US" dirty="0" smtClean="0"/>
              <a:t>学习向量量化</a:t>
            </a:r>
            <a:endParaRPr lang="zh-CN" altLang="en-US" dirty="0"/>
          </a:p>
        </p:txBody>
      </p:sp>
      <p:sp>
        <p:nvSpPr>
          <p:cNvPr id="6" name="内容占位符 4"/>
          <p:cNvSpPr txBox="1">
            <a:spLocks/>
          </p:cNvSpPr>
          <p:nvPr/>
        </p:nvSpPr>
        <p:spPr>
          <a:xfrm>
            <a:off x="412750" y="1419224"/>
            <a:ext cx="8616950" cy="892176"/>
          </a:xfrm>
          <a:prstGeom prst="rect">
            <a:avLst/>
          </a:prstGeom>
        </p:spPr>
        <p:txBody>
          <a:bodyPr vert="horz" lIns="91440" tIns="46800" rIns="91440" bIns="45720" rtlCol="0">
            <a:normAutofit/>
          </a:bodyPr>
          <a:lstStyle/>
          <a:p>
            <a:pPr marL="228600" marR="0" lvl="0" indent="-3600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tx2"/>
              </a:buClr>
              <a:buSzPct val="100000"/>
              <a:buFont typeface="Wingdings" panose="05000000000000000000" pitchFamily="2" charset="2"/>
              <a:buChar char="p"/>
              <a:tabLst/>
              <a:defRPr/>
            </a:pPr>
            <a:r>
              <a:rPr kumimoji="0" lang="zh-CN" altLang="en-US" sz="2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 panose="020B0604030504040204" pitchFamily="34" charset="0"/>
                <a:ea typeface="幼圆" panose="02010509060101010101" pitchFamily="49" charset="-122"/>
                <a:cs typeface="+mn-cs"/>
              </a:rPr>
              <a:t>聚类效果：</a:t>
            </a:r>
            <a:endParaRPr kumimoji="0" lang="en-US" altLang="zh-CN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Verdana" panose="020B0604030504040204" pitchFamily="34" charset="0"/>
              <a:ea typeface="幼圆" panose="02010509060101010101" pitchFamily="49" charset="-122"/>
              <a:cs typeface="+mn-cs"/>
            </a:endParaRPr>
          </a:p>
        </p:txBody>
      </p:sp>
      <p:pic>
        <p:nvPicPr>
          <p:cNvPr id="73730" name="Picture 2" descr="G:\Users\lamda\Desktop\figures\LVQ_fig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71700" y="1468660"/>
            <a:ext cx="5537200" cy="469084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90017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原型聚类 </a:t>
            </a:r>
            <a:r>
              <a:rPr lang="en-US" altLang="zh-CN" dirty="0" smtClean="0"/>
              <a:t>– </a:t>
            </a:r>
            <a:r>
              <a:rPr lang="zh-CN" altLang="en-US" dirty="0" smtClean="0"/>
              <a:t>高斯混合聚类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260350" y="1266824"/>
            <a:ext cx="8883650" cy="496553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 smtClean="0"/>
              <a:t>    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/>
              <a:t> </a:t>
            </a:r>
            <a:r>
              <a:rPr lang="en-US" altLang="zh-CN" dirty="0" smtClean="0"/>
              <a:t>    </a:t>
            </a:r>
            <a:r>
              <a:rPr lang="zh-CN" altLang="en-US" dirty="0" smtClean="0"/>
              <a:t>与</a:t>
            </a:r>
            <a:r>
              <a:rPr lang="en-US" altLang="zh-CN" i="1" dirty="0">
                <a:latin typeface="Times New Roman" pitchFamily="18" charset="0"/>
                <a:cs typeface="Times New Roman" pitchFamily="18" charset="0"/>
              </a:rPr>
              <a:t>k</a:t>
            </a:r>
            <a:r>
              <a:rPr lang="zh-CN" altLang="en-US" dirty="0" smtClean="0"/>
              <a:t>均值、</a:t>
            </a:r>
            <a:r>
              <a:rPr lang="en-US" altLang="zh-CN" dirty="0" smtClean="0"/>
              <a:t>LVQ</a:t>
            </a:r>
            <a:r>
              <a:rPr lang="zh-CN" altLang="en-US" dirty="0" smtClean="0"/>
              <a:t>用原型向量来刻画聚类结构不同，高斯混合聚类 （</a:t>
            </a:r>
            <a:r>
              <a:rPr lang="en-US" altLang="zh-CN" dirty="0" smtClean="0"/>
              <a:t>Mixture-of-Gaussian</a:t>
            </a:r>
            <a:r>
              <a:rPr lang="zh-CN" altLang="en-US" dirty="0" smtClean="0"/>
              <a:t>）采用概率模型来表达聚类原型：</a:t>
            </a:r>
          </a:p>
          <a:p>
            <a:r>
              <a:rPr lang="zh-CN" altLang="en-US" dirty="0" smtClean="0"/>
              <a:t>多元高斯分布的定义</a:t>
            </a:r>
          </a:p>
          <a:p>
            <a:pPr marL="0" indent="0">
              <a:buNone/>
            </a:pPr>
            <a:r>
              <a:rPr lang="zh-CN" altLang="en-US" dirty="0" smtClean="0"/>
              <a:t>    对   维样本空间中</a:t>
            </a:r>
            <a:r>
              <a:rPr lang="zh-CN" altLang="en-US" dirty="0"/>
              <a:t>的</a:t>
            </a:r>
            <a:r>
              <a:rPr lang="zh-CN" altLang="en-US" dirty="0" smtClean="0"/>
              <a:t>随机向量   ，若   服从</a:t>
            </a:r>
            <a:r>
              <a:rPr lang="zh-CN" altLang="en-US" dirty="0"/>
              <a:t>高斯分布，其概率密度函数</a:t>
            </a:r>
            <a:r>
              <a:rPr lang="zh-CN" altLang="en-US" dirty="0" smtClean="0"/>
              <a:t>为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 smtClean="0"/>
              <a:t>                               </a:t>
            </a:r>
            <a:endParaRPr lang="zh-CN" altLang="en-US" dirty="0" smtClean="0"/>
          </a:p>
          <a:p>
            <a:pPr marL="0" indent="0">
              <a:buNone/>
            </a:pPr>
            <a:r>
              <a:rPr lang="zh-CN" altLang="en-US" dirty="0" smtClean="0"/>
              <a:t>    其中   是   维均值向量，</a:t>
            </a:r>
            <a:r>
              <a:rPr lang="en-US" altLang="zh-CN" dirty="0"/>
              <a:t> </a:t>
            </a:r>
            <a:r>
              <a:rPr lang="zh-CN" altLang="en-US" dirty="0" smtClean="0"/>
              <a:t>是         的协方差矩阵。也可将概率密度函数记作          。  </a:t>
            </a:r>
          </a:p>
          <a:p>
            <a:pPr marL="0" indent="0">
              <a:buNone/>
            </a:pPr>
            <a:endParaRPr lang="zh-CN" altLang="en-US" dirty="0"/>
          </a:p>
          <a:p>
            <a:pPr marL="0" indent="0">
              <a:buNone/>
            </a:pPr>
            <a:endParaRPr lang="zh-CN" altLang="en-US" dirty="0"/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42944870"/>
              </p:ext>
            </p:extLst>
          </p:nvPr>
        </p:nvGraphicFramePr>
        <p:xfrm>
          <a:off x="3065592" y="3445197"/>
          <a:ext cx="3466704" cy="4900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921" name="Formula" r:id="rId3" imgW="2122560" imgH="299880" progId="Equation.Ribbit">
                  <p:embed/>
                </p:oleObj>
              </mc:Choice>
              <mc:Fallback>
                <p:oleObj name="Formula" r:id="rId3" imgW="2122560" imgH="29988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065592" y="3445197"/>
                        <a:ext cx="3466704" cy="49005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51386448"/>
              </p:ext>
            </p:extLst>
          </p:nvPr>
        </p:nvGraphicFramePr>
        <p:xfrm>
          <a:off x="1398196" y="4129254"/>
          <a:ext cx="194879" cy="25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922" name="Formula" r:id="rId5" imgW="92520" imgH="119520" progId="Equation.Ribbit">
                  <p:embed/>
                </p:oleObj>
              </mc:Choice>
              <mc:Fallback>
                <p:oleObj name="Formula" r:id="rId5" imgW="92520" imgH="11952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398196" y="4129254"/>
                        <a:ext cx="194879" cy="25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29190748"/>
              </p:ext>
            </p:extLst>
          </p:nvPr>
        </p:nvGraphicFramePr>
        <p:xfrm>
          <a:off x="1065789" y="2945929"/>
          <a:ext cx="212400" cy="27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923" name="Formula" r:id="rId7" imgW="93240" imgH="118440" progId="Equation.Ribbit">
                  <p:embed/>
                </p:oleObj>
              </mc:Choice>
              <mc:Fallback>
                <p:oleObj name="Formula" r:id="rId7" imgW="93240" imgH="11844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065789" y="2945929"/>
                        <a:ext cx="212400" cy="27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77180463"/>
              </p:ext>
            </p:extLst>
          </p:nvPr>
        </p:nvGraphicFramePr>
        <p:xfrm>
          <a:off x="3758038" y="4120418"/>
          <a:ext cx="168866" cy="25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924" name="Formula" r:id="rId9" imgW="103320" imgH="154440" progId="Equation.Ribbit">
                  <p:embed/>
                </p:oleObj>
              </mc:Choice>
              <mc:Fallback>
                <p:oleObj name="Formula" r:id="rId9" imgW="103320" imgH="15444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758038" y="4120418"/>
                        <a:ext cx="168866" cy="25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6489310"/>
              </p:ext>
            </p:extLst>
          </p:nvPr>
        </p:nvGraphicFramePr>
        <p:xfrm>
          <a:off x="4244139" y="4098224"/>
          <a:ext cx="812000" cy="25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925" name="Formula" r:id="rId11" imgW="367560" imgH="114120" progId="Equation.Ribbit">
                  <p:embed/>
                </p:oleObj>
              </mc:Choice>
              <mc:Fallback>
                <p:oleObj name="Formula" r:id="rId11" imgW="367560" imgH="11412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244139" y="4098224"/>
                        <a:ext cx="812000" cy="25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38817652"/>
              </p:ext>
            </p:extLst>
          </p:nvPr>
        </p:nvGraphicFramePr>
        <p:xfrm>
          <a:off x="1495635" y="4414403"/>
          <a:ext cx="884731" cy="27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926" name="Formula" r:id="rId13" imgW="582840" imgH="177480" progId="Equation.Ribbit">
                  <p:embed/>
                </p:oleObj>
              </mc:Choice>
              <mc:Fallback>
                <p:oleObj name="Formula" r:id="rId13" imgW="582840" imgH="17748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495635" y="4414403"/>
                        <a:ext cx="884731" cy="27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78554816"/>
              </p:ext>
            </p:extLst>
          </p:nvPr>
        </p:nvGraphicFramePr>
        <p:xfrm>
          <a:off x="4435132" y="2975565"/>
          <a:ext cx="194399" cy="27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927" name="Formula" r:id="rId15" imgW="86400" imgH="118440" progId="Equation.Ribbit">
                  <p:embed/>
                </p:oleObj>
              </mc:Choice>
              <mc:Fallback>
                <p:oleObj name="Formula" r:id="rId15" imgW="86400" imgH="11844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4435132" y="2975565"/>
                        <a:ext cx="194399" cy="27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58399400"/>
              </p:ext>
            </p:extLst>
          </p:nvPr>
        </p:nvGraphicFramePr>
        <p:xfrm>
          <a:off x="5296831" y="2974140"/>
          <a:ext cx="194399" cy="27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928" name="Formula" r:id="rId17" imgW="86400" imgH="118440" progId="Equation.Ribbit">
                  <p:embed/>
                </p:oleObj>
              </mc:Choice>
              <mc:Fallback>
                <p:oleObj name="Formula" r:id="rId17" imgW="86400" imgH="11844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5296831" y="2974140"/>
                        <a:ext cx="194399" cy="27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61046758"/>
              </p:ext>
            </p:extLst>
          </p:nvPr>
        </p:nvGraphicFramePr>
        <p:xfrm>
          <a:off x="1918944" y="4115277"/>
          <a:ext cx="212400" cy="27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929" name="Formula" r:id="rId18" imgW="93240" imgH="118440" progId="Equation.Ribbit">
                  <p:embed/>
                </p:oleObj>
              </mc:Choice>
              <mc:Fallback>
                <p:oleObj name="Formula" r:id="rId18" imgW="93240" imgH="11844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918944" y="4115277"/>
                        <a:ext cx="212400" cy="27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90017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原型聚类 </a:t>
            </a:r>
            <a:r>
              <a:rPr lang="en-US" altLang="zh-CN" dirty="0" smtClean="0"/>
              <a:t>– </a:t>
            </a:r>
            <a:r>
              <a:rPr lang="zh-CN" altLang="en-US" dirty="0" smtClean="0"/>
              <a:t>高斯混合聚类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356603" y="939801"/>
            <a:ext cx="8883650" cy="4965534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zh-CN" dirty="0" smtClean="0"/>
          </a:p>
          <a:p>
            <a:r>
              <a:rPr lang="zh-CN" altLang="en-US" dirty="0" smtClean="0"/>
              <a:t>高斯混合分布的定义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 smtClean="0"/>
              <a:t>                         </a:t>
            </a:r>
            <a:endParaRPr lang="en-US" altLang="zh-CN" dirty="0" smtClean="0">
              <a:ea typeface="Cambria Math" panose="02040503050406030204" pitchFamily="18" charset="0"/>
            </a:endParaRPr>
          </a:p>
          <a:p>
            <a:pPr marL="0" indent="0">
              <a:buNone/>
            </a:pPr>
            <a:r>
              <a:rPr lang="en-US" altLang="zh-CN" dirty="0" smtClean="0"/>
              <a:t>    </a:t>
            </a:r>
          </a:p>
          <a:p>
            <a:pPr marL="0" indent="0">
              <a:buNone/>
            </a:pPr>
            <a:r>
              <a:rPr lang="en-US" altLang="zh-CN" dirty="0" smtClean="0"/>
              <a:t>    </a:t>
            </a:r>
            <a:r>
              <a:rPr lang="zh-CN" altLang="en-US" dirty="0" smtClean="0"/>
              <a:t>该分布由   个混合分布组成，每个分布对应一个高斯分布。其中，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 smtClean="0"/>
              <a:t>   </a:t>
            </a:r>
            <a:r>
              <a:rPr lang="zh-CN" altLang="en-US" dirty="0" smtClean="0"/>
              <a:t>与    是第  个高斯混合成分的参数。而        为相应的“混合系数”，     。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/>
              <a:t> </a:t>
            </a:r>
            <a:r>
              <a:rPr lang="en-US" altLang="zh-CN" dirty="0" smtClean="0"/>
              <a:t>    </a:t>
            </a:r>
            <a:endParaRPr lang="zh-CN" altLang="en-US" dirty="0"/>
          </a:p>
          <a:p>
            <a:pPr marL="0" indent="0">
              <a:buNone/>
            </a:pPr>
            <a:endParaRPr lang="zh-CN" altLang="en-US" dirty="0"/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8176122"/>
              </p:ext>
            </p:extLst>
          </p:nvPr>
        </p:nvGraphicFramePr>
        <p:xfrm>
          <a:off x="3488326" y="1816916"/>
          <a:ext cx="2620204" cy="7378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927" name="Formula" r:id="rId3" imgW="1646640" imgH="462960" progId="Equation.Ribbit">
                  <p:embed/>
                </p:oleObj>
              </mc:Choice>
              <mc:Fallback>
                <p:oleObj name="Formula" r:id="rId3" imgW="1646640" imgH="46296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488326" y="1816916"/>
                        <a:ext cx="2620204" cy="73780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7231672"/>
              </p:ext>
            </p:extLst>
          </p:nvPr>
        </p:nvGraphicFramePr>
        <p:xfrm>
          <a:off x="5566177" y="3166007"/>
          <a:ext cx="736107" cy="27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928" name="Formula" r:id="rId5" imgW="411480" imgH="151560" progId="Equation.Ribbit">
                  <p:embed/>
                </p:oleObj>
              </mc:Choice>
              <mc:Fallback>
                <p:oleObj name="Formula" r:id="rId5" imgW="411480" imgH="15156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566177" y="3166007"/>
                        <a:ext cx="736107" cy="27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81044710"/>
              </p:ext>
            </p:extLst>
          </p:nvPr>
        </p:nvGraphicFramePr>
        <p:xfrm>
          <a:off x="2054890" y="2743646"/>
          <a:ext cx="136363" cy="27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929" name="Formula" r:id="rId7" imgW="79920" imgH="157680" progId="Equation.Ribbit">
                  <p:embed/>
                </p:oleObj>
              </mc:Choice>
              <mc:Fallback>
                <p:oleObj name="Formula" r:id="rId7" imgW="79920" imgH="15768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054890" y="2743646"/>
                        <a:ext cx="136363" cy="27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42330180"/>
              </p:ext>
            </p:extLst>
          </p:nvPr>
        </p:nvGraphicFramePr>
        <p:xfrm>
          <a:off x="414500" y="3154377"/>
          <a:ext cx="291600" cy="27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930" name="Formula" r:id="rId9" imgW="129240" imgH="119520" progId="Equation.Ribbit">
                  <p:embed/>
                </p:oleObj>
              </mc:Choice>
              <mc:Fallback>
                <p:oleObj name="Formula" r:id="rId9" imgW="129240" imgH="11952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14500" y="3154377"/>
                        <a:ext cx="291600" cy="27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76632144"/>
              </p:ext>
            </p:extLst>
          </p:nvPr>
        </p:nvGraphicFramePr>
        <p:xfrm>
          <a:off x="1070126" y="3161758"/>
          <a:ext cx="250715" cy="27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931" name="Formula" r:id="rId11" imgW="144000" imgH="155160" progId="Equation.Ribbit">
                  <p:embed/>
                </p:oleObj>
              </mc:Choice>
              <mc:Fallback>
                <p:oleObj name="Formula" r:id="rId11" imgW="144000" imgH="15516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070126" y="3161758"/>
                        <a:ext cx="250715" cy="27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56879520"/>
              </p:ext>
            </p:extLst>
          </p:nvPr>
        </p:nvGraphicFramePr>
        <p:xfrm>
          <a:off x="5668963" y="4987925"/>
          <a:ext cx="50800" cy="152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932" name="Formula" r:id="rId13" imgW="51480" imgH="151920" progId="Equation.Ribbit">
                  <p:embed/>
                </p:oleObj>
              </mc:Choice>
              <mc:Fallback>
                <p:oleObj name="Formula" r:id="rId13" imgW="51480" imgH="15192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5668963" y="4987925"/>
                        <a:ext cx="50800" cy="152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31381630"/>
              </p:ext>
            </p:extLst>
          </p:nvPr>
        </p:nvGraphicFramePr>
        <p:xfrm>
          <a:off x="1193413" y="3490408"/>
          <a:ext cx="999620" cy="27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933" name="Formula" r:id="rId15" imgW="769320" imgH="208080" progId="Equation.Ribbit">
                  <p:embed/>
                </p:oleObj>
              </mc:Choice>
              <mc:Fallback>
                <p:oleObj name="Formula" r:id="rId15" imgW="769320" imgH="20808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1193413" y="3490408"/>
                        <a:ext cx="999620" cy="27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6377741"/>
              </p:ext>
            </p:extLst>
          </p:nvPr>
        </p:nvGraphicFramePr>
        <p:xfrm>
          <a:off x="2046633" y="3184384"/>
          <a:ext cx="90000" cy="27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934" name="Formula" r:id="rId17" imgW="51480" imgH="151920" progId="Equation.Ribbit">
                  <p:embed/>
                </p:oleObj>
              </mc:Choice>
              <mc:Fallback>
                <p:oleObj name="Formula" r:id="rId17" imgW="51480" imgH="15192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2046633" y="3184384"/>
                        <a:ext cx="90000" cy="27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52681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原型聚类 </a:t>
            </a:r>
            <a:r>
              <a:rPr lang="en-US" altLang="zh-CN" dirty="0" smtClean="0"/>
              <a:t>– </a:t>
            </a:r>
            <a:r>
              <a:rPr lang="zh-CN" altLang="en-US" dirty="0" smtClean="0"/>
              <a:t>高斯混合聚类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/>
              <p:cNvSpPr>
                <a:spLocks noGrp="1"/>
              </p:cNvSpPr>
              <p:nvPr>
                <p:ph idx="1"/>
              </p:nvPr>
            </p:nvSpPr>
            <p:spPr>
              <a:xfrm>
                <a:off x="356603" y="939801"/>
                <a:ext cx="8883650" cy="496553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endParaRPr lang="en-US" altLang="zh-CN" dirty="0" smtClean="0"/>
              </a:p>
              <a:p>
                <a:r>
                  <a:rPr lang="zh-CN" altLang="en-US" dirty="0" smtClean="0"/>
                  <a:t>假设样本的生成过程由高斯混合分布给出：</a:t>
                </a:r>
                <a:endParaRPr lang="en-US" altLang="zh-CN" dirty="0" smtClean="0"/>
              </a:p>
              <a:p>
                <a:pPr marL="0" indent="0">
                  <a:buNone/>
                </a:pPr>
                <a:r>
                  <a:rPr lang="en-US" altLang="zh-CN" dirty="0"/>
                  <a:t> </a:t>
                </a:r>
                <a:r>
                  <a:rPr lang="en-US" altLang="zh-CN" dirty="0" smtClean="0"/>
                  <a:t>    </a:t>
                </a:r>
                <a:r>
                  <a:rPr lang="zh-CN" altLang="en-US" dirty="0" smtClean="0"/>
                  <a:t>首先，根据          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dirty="0" smtClean="0"/>
                  <a:t>           定义的先验分布选择高斯混合成分，其中    为选择第  个混合成分的概率；</a:t>
                </a:r>
                <a:endParaRPr lang="en-US" altLang="zh-CN" dirty="0" smtClean="0"/>
              </a:p>
              <a:p>
                <a:pPr marL="0" indent="0">
                  <a:buNone/>
                </a:pPr>
                <a:r>
                  <a:rPr lang="en-US" altLang="zh-CN" dirty="0"/>
                  <a:t> </a:t>
                </a:r>
                <a:r>
                  <a:rPr lang="en-US" altLang="zh-CN" dirty="0" smtClean="0"/>
                  <a:t>    </a:t>
                </a:r>
                <a:r>
                  <a:rPr lang="zh-CN" altLang="en-US" dirty="0" smtClean="0"/>
                  <a:t>然后，根据被选择的混合成分的概率密度函数进行采样，从而生成相应的样本。</a:t>
                </a:r>
              </a:p>
              <a:p>
                <a:pPr marL="0" indent="0">
                  <a:buNone/>
                </a:pPr>
                <a:r>
                  <a:rPr lang="zh-CN" altLang="en-US" dirty="0"/>
                  <a:t> </a:t>
                </a:r>
                <a:r>
                  <a:rPr lang="zh-CN" altLang="en-US" dirty="0" smtClean="0"/>
                  <a:t>   </a:t>
                </a:r>
              </a:p>
              <a:p>
                <a:pPr marL="0" indent="0">
                  <a:buNone/>
                </a:pPr>
                <a:endParaRPr lang="zh-CN" altLang="en-US" dirty="0"/>
              </a:p>
              <a:p>
                <a:pPr marL="0" indent="0">
                  <a:buNone/>
                </a:pPr>
                <a:endParaRPr lang="zh-CN" altLang="en-US" dirty="0"/>
              </a:p>
            </p:txBody>
          </p:sp>
        </mc:Choice>
        <mc:Fallback xmlns="">
          <p:sp>
            <p:nvSpPr>
              <p:cNvPr id="5" name="内容占位符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56603" y="939801"/>
                <a:ext cx="8883650" cy="4965534"/>
              </a:xfrm>
              <a:blipFill rotWithShape="0">
                <a:blip r:embed="rId3"/>
                <a:stretch>
                  <a:fillRect l="-8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75020017"/>
              </p:ext>
            </p:extLst>
          </p:nvPr>
        </p:nvGraphicFramePr>
        <p:xfrm>
          <a:off x="2558290" y="2176354"/>
          <a:ext cx="90000" cy="27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753" name="Formula" r:id="rId4" imgW="51480" imgH="151920" progId="Equation.Ribbit">
                  <p:embed/>
                </p:oleObj>
              </mc:Choice>
              <mc:Fallback>
                <p:oleObj name="Formula" r:id="rId4" imgW="51480" imgH="15192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558290" y="2176354"/>
                        <a:ext cx="90000" cy="27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18383996"/>
              </p:ext>
            </p:extLst>
          </p:nvPr>
        </p:nvGraphicFramePr>
        <p:xfrm>
          <a:off x="1028626" y="2175300"/>
          <a:ext cx="306486" cy="27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754" name="Formula" r:id="rId6" imgW="133200" imgH="118080" progId="Equation.Ribbit">
                  <p:embed/>
                </p:oleObj>
              </mc:Choice>
              <mc:Fallback>
                <p:oleObj name="Formula" r:id="rId6" imgW="133200" imgH="11808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028626" y="2175300"/>
                        <a:ext cx="306486" cy="27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57997015"/>
              </p:ext>
            </p:extLst>
          </p:nvPr>
        </p:nvGraphicFramePr>
        <p:xfrm>
          <a:off x="2408222" y="1857689"/>
          <a:ext cx="2050541" cy="27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755" name="Formula" r:id="rId8" imgW="891720" imgH="117360" progId="Equation.Ribbit">
                  <p:embed/>
                </p:oleObj>
              </mc:Choice>
              <mc:Fallback>
                <p:oleObj name="Formula" r:id="rId8" imgW="891720" imgH="11736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408222" y="1857689"/>
                        <a:ext cx="2050541" cy="27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图片 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2376" y="3542679"/>
            <a:ext cx="7306056" cy="2481719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13345" y="3802000"/>
            <a:ext cx="6767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en-US" altLang="zh-CN" sz="2800" baseline="-25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ji</a:t>
            </a:r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9820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原型聚类 </a:t>
            </a:r>
            <a:r>
              <a:rPr lang="en-US" altLang="zh-CN" dirty="0" smtClean="0"/>
              <a:t>– </a:t>
            </a:r>
            <a:r>
              <a:rPr lang="zh-CN" altLang="en-US" dirty="0" smtClean="0"/>
              <a:t>高斯混合聚类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260350" y="1266824"/>
            <a:ext cx="8616950" cy="575423"/>
          </a:xfrm>
        </p:spPr>
        <p:txBody>
          <a:bodyPr/>
          <a:lstStyle/>
          <a:p>
            <a:r>
              <a:rPr lang="zh-CN" altLang="en-US" dirty="0" smtClean="0"/>
              <a:t>模型求解：</a:t>
            </a:r>
            <a:r>
              <a:rPr altLang="en-US" dirty="0" smtClean="0"/>
              <a:t>最大化（对数）似然</a:t>
            </a:r>
            <a:endParaRPr lang="zh-CN" altLang="en-US" dirty="0"/>
          </a:p>
        </p:txBody>
      </p:sp>
      <p:sp>
        <p:nvSpPr>
          <p:cNvPr id="9" name="内容占位符 4"/>
          <p:cNvSpPr txBox="1">
            <a:spLocks/>
          </p:cNvSpPr>
          <p:nvPr/>
        </p:nvSpPr>
        <p:spPr>
          <a:xfrm>
            <a:off x="692150" y="4365624"/>
            <a:ext cx="8616950" cy="575423"/>
          </a:xfrm>
          <a:prstGeom prst="rect">
            <a:avLst/>
          </a:prstGeom>
        </p:spPr>
        <p:txBody>
          <a:bodyPr vert="horz" lIns="91440" tIns="46800" rIns="91440" bIns="45720" rtlCol="0">
            <a:normAutofit/>
          </a:bodyPr>
          <a:lstStyle/>
          <a:p>
            <a:pPr marL="228600" marR="0" lvl="0" indent="-3600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tx2"/>
              </a:buClr>
              <a:buSzPct val="100000"/>
              <a:tabLst/>
              <a:defRPr/>
            </a:pPr>
            <a:r>
              <a:rPr kumimoji="0" lang="zh-CN" altLang="en-US" sz="2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 panose="020B0604030504040204" pitchFamily="34" charset="0"/>
                <a:ea typeface="幼圆" panose="02010509060101010101" pitchFamily="49" charset="-122"/>
                <a:cs typeface="+mn-cs"/>
              </a:rPr>
              <a:t>令：</a:t>
            </a:r>
            <a:endParaRPr kumimoji="0" lang="zh-CN" altLang="en-US" sz="2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Verdana" panose="020B0604030504040204" pitchFamily="34" charset="0"/>
              <a:ea typeface="幼圆" panose="02010509060101010101" pitchFamily="49" charset="-122"/>
              <a:cs typeface="+mn-cs"/>
            </a:endParaRPr>
          </a:p>
        </p:txBody>
      </p:sp>
      <p:sp>
        <p:nvSpPr>
          <p:cNvPr id="11" name="右箭头 10"/>
          <p:cNvSpPr/>
          <p:nvPr/>
        </p:nvSpPr>
        <p:spPr>
          <a:xfrm>
            <a:off x="3825709" y="5108585"/>
            <a:ext cx="1104900" cy="304800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91980194"/>
              </p:ext>
            </p:extLst>
          </p:nvPr>
        </p:nvGraphicFramePr>
        <p:xfrm>
          <a:off x="2446797" y="2045224"/>
          <a:ext cx="3244701" cy="9318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950" name="Formula" r:id="rId3" imgW="1675080" imgH="481680" progId="Equation.Ribbit">
                  <p:embed/>
                </p:oleObj>
              </mc:Choice>
              <mc:Fallback>
                <p:oleObj name="Formula" r:id="rId3" imgW="1675080" imgH="48168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446797" y="2045224"/>
                        <a:ext cx="3244701" cy="9318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99942551"/>
              </p:ext>
            </p:extLst>
          </p:nvPr>
        </p:nvGraphicFramePr>
        <p:xfrm>
          <a:off x="3357398" y="3085812"/>
          <a:ext cx="3641841" cy="875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951" name="Formula" r:id="rId5" imgW="1999800" imgH="481680" progId="Equation.Ribbit">
                  <p:embed/>
                </p:oleObj>
              </mc:Choice>
              <mc:Fallback>
                <p:oleObj name="Formula" r:id="rId5" imgW="1999800" imgH="48168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357398" y="3085812"/>
                        <a:ext cx="3641841" cy="8757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对象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18937852"/>
              </p:ext>
            </p:extLst>
          </p:nvPr>
        </p:nvGraphicFramePr>
        <p:xfrm>
          <a:off x="1500068" y="4874144"/>
          <a:ext cx="1761306" cy="8181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952" name="Formula" r:id="rId7" imgW="827640" imgH="383760" progId="Equation.Ribbit">
                  <p:embed/>
                </p:oleObj>
              </mc:Choice>
              <mc:Fallback>
                <p:oleObj name="Formula" r:id="rId7" imgW="827640" imgH="38376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500068" y="4874144"/>
                        <a:ext cx="1761306" cy="8181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对象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83896478"/>
              </p:ext>
            </p:extLst>
          </p:nvPr>
        </p:nvGraphicFramePr>
        <p:xfrm>
          <a:off x="5494944" y="4812646"/>
          <a:ext cx="2273182" cy="9411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953" name="Formula" r:id="rId9" imgW="1043640" imgH="432360" progId="Equation.Ribbit">
                  <p:embed/>
                </p:oleObj>
              </mc:Choice>
              <mc:Fallback>
                <p:oleObj name="Formula" r:id="rId9" imgW="1043640" imgH="43236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494944" y="4812646"/>
                        <a:ext cx="2273182" cy="9411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90017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高斯混合聚类 </a:t>
            </a:r>
            <a:r>
              <a:rPr lang="en-US" altLang="zh-CN" dirty="0" smtClean="0"/>
              <a:t>– </a:t>
            </a:r>
            <a:r>
              <a:rPr lang="zh-CN" altLang="en-US" dirty="0" smtClean="0"/>
              <a:t>模型求解（续）</a:t>
            </a:r>
            <a:endParaRPr lang="zh-CN" altLang="en-US" dirty="0"/>
          </a:p>
        </p:txBody>
      </p:sp>
      <p:sp>
        <p:nvSpPr>
          <p:cNvPr id="9" name="内容占位符 4"/>
          <p:cNvSpPr txBox="1">
            <a:spLocks/>
          </p:cNvSpPr>
          <p:nvPr/>
        </p:nvSpPr>
        <p:spPr>
          <a:xfrm>
            <a:off x="527050" y="1762124"/>
            <a:ext cx="8616950" cy="575423"/>
          </a:xfrm>
          <a:prstGeom prst="rect">
            <a:avLst/>
          </a:prstGeom>
        </p:spPr>
        <p:txBody>
          <a:bodyPr vert="horz" lIns="91440" tIns="46800" rIns="91440" bIns="45720" rtlCol="0">
            <a:normAutofit/>
          </a:bodyPr>
          <a:lstStyle/>
          <a:p>
            <a:pPr marL="228600" marR="0" lvl="0" indent="-3600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tx2"/>
              </a:buClr>
              <a:buSzPct val="100000"/>
              <a:tabLst/>
              <a:defRPr/>
            </a:pPr>
            <a:r>
              <a:rPr kumimoji="0" lang="zh-CN" altLang="en-US" sz="2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 panose="020B0604030504040204" pitchFamily="34" charset="0"/>
                <a:ea typeface="幼圆" panose="02010509060101010101" pitchFamily="49" charset="-122"/>
                <a:cs typeface="+mn-cs"/>
              </a:rPr>
              <a:t>令：</a:t>
            </a:r>
            <a:endParaRPr kumimoji="0" lang="zh-CN" altLang="en-US" sz="2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Verdana" panose="020B0604030504040204" pitchFamily="34" charset="0"/>
              <a:ea typeface="幼圆" panose="02010509060101010101" pitchFamily="49" charset="-122"/>
              <a:cs typeface="+mn-cs"/>
            </a:endParaRPr>
          </a:p>
        </p:txBody>
      </p:sp>
      <p:sp>
        <p:nvSpPr>
          <p:cNvPr id="11" name="右箭头 10"/>
          <p:cNvSpPr/>
          <p:nvPr/>
        </p:nvSpPr>
        <p:spPr>
          <a:xfrm>
            <a:off x="2717800" y="3175000"/>
            <a:ext cx="1104900" cy="304800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34117860"/>
              </p:ext>
            </p:extLst>
          </p:nvPr>
        </p:nvGraphicFramePr>
        <p:xfrm>
          <a:off x="910681" y="2979933"/>
          <a:ext cx="1489569" cy="6661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665" name="Formula" r:id="rId3" imgW="827640" imgH="369360" progId="Equation.Ribbit">
                  <p:embed/>
                </p:oleObj>
              </mc:Choice>
              <mc:Fallback>
                <p:oleObj name="Formula" r:id="rId3" imgW="827640" imgH="36936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10681" y="2979933"/>
                        <a:ext cx="1489569" cy="66616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59296198"/>
              </p:ext>
            </p:extLst>
          </p:nvPr>
        </p:nvGraphicFramePr>
        <p:xfrm>
          <a:off x="4140250" y="2861878"/>
          <a:ext cx="4570883" cy="9310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666" name="Formula" r:id="rId5" imgW="2150640" imgH="438120" progId="Equation.Ribbit">
                  <p:embed/>
                </p:oleObj>
              </mc:Choice>
              <mc:Fallback>
                <p:oleObj name="Formula" r:id="rId5" imgW="2150640" imgH="43812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140250" y="2861878"/>
                        <a:ext cx="4570883" cy="93104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图片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1289" y="4483547"/>
            <a:ext cx="2608961" cy="801690"/>
          </a:xfrm>
          <a:prstGeom prst="rect">
            <a:avLst/>
          </a:prstGeom>
        </p:spPr>
      </p:pic>
      <p:sp>
        <p:nvSpPr>
          <p:cNvPr id="12" name="右箭头 11"/>
          <p:cNvSpPr/>
          <p:nvPr/>
        </p:nvSpPr>
        <p:spPr>
          <a:xfrm>
            <a:off x="3651250" y="4731992"/>
            <a:ext cx="1104900" cy="304800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37151" y="4483547"/>
            <a:ext cx="1888582" cy="89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017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高斯混合聚类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260350" y="1266824"/>
            <a:ext cx="8616950" cy="575423"/>
          </a:xfrm>
        </p:spPr>
        <p:txBody>
          <a:bodyPr/>
          <a:lstStyle/>
          <a:p>
            <a:r>
              <a:rPr altLang="en-US" dirty="0" smtClean="0"/>
              <a:t>算法伪代码：</a:t>
            </a:r>
            <a:endParaRPr lang="zh-CN" altLang="en-US" dirty="0"/>
          </a:p>
        </p:txBody>
      </p:sp>
      <p:pic>
        <p:nvPicPr>
          <p:cNvPr id="58371" name="Picture 3" descr="G:\Users\lamda\Desktop\figures\GMM_algo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02327" y="1091371"/>
            <a:ext cx="5591629" cy="508766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90017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高斯混合聚类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260350" y="1266824"/>
            <a:ext cx="8616950" cy="575423"/>
          </a:xfrm>
        </p:spPr>
        <p:txBody>
          <a:bodyPr/>
          <a:lstStyle/>
          <a:p>
            <a:r>
              <a:rPr altLang="en-US" dirty="0" smtClean="0"/>
              <a:t>聚类效果：</a:t>
            </a:r>
            <a:endParaRPr lang="zh-CN" altLang="en-US" dirty="0"/>
          </a:p>
        </p:txBody>
      </p:sp>
      <p:pic>
        <p:nvPicPr>
          <p:cNvPr id="75778" name="Picture 2" descr="G:\Users\lamda\Desktop\figures\GMM_fig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06600" y="1165240"/>
            <a:ext cx="5930900" cy="507045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90017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大纲</a:t>
            </a:r>
            <a:endParaRPr lang="zh-CN" altLang="en-US" dirty="0"/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314139" y="997883"/>
            <a:ext cx="8616950" cy="5174317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endParaRPr lang="en-US" altLang="zh-CN" sz="2800" dirty="0" smtClean="0">
              <a:latin typeface="+mn-ea"/>
              <a:ea typeface="+mn-ea"/>
            </a:endParaRPr>
          </a:p>
          <a:p>
            <a:r>
              <a:rPr lang="zh-CN" altLang="en-US" sz="2800" dirty="0" smtClean="0">
                <a:latin typeface="+mn-ea"/>
                <a:ea typeface="+mn-ea"/>
              </a:rPr>
              <a:t> </a:t>
            </a:r>
            <a:r>
              <a:rPr altLang="en-US" sz="2800" dirty="0" smtClean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聚类任务</a:t>
            </a:r>
            <a:endParaRPr lang="en-US" altLang="en-US" sz="2800" dirty="0" smtClean="0">
              <a:solidFill>
                <a:schemeClr val="bg1">
                  <a:lumMod val="75000"/>
                </a:schemeClr>
              </a:solidFill>
              <a:latin typeface="+mn-ea"/>
              <a:ea typeface="+mn-ea"/>
            </a:endParaRPr>
          </a:p>
          <a:p>
            <a:endParaRPr lang="en-US" altLang="zh-CN" dirty="0" smtClean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zh-CN" altLang="en-US" sz="2800" dirty="0" smtClean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 </a:t>
            </a:r>
            <a:r>
              <a:rPr altLang="en-US" sz="2800" dirty="0" smtClean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性能度量</a:t>
            </a:r>
            <a:endParaRPr lang="en-US" altLang="en-US" sz="2800" dirty="0" smtClean="0">
              <a:solidFill>
                <a:schemeClr val="bg1">
                  <a:lumMod val="75000"/>
                </a:schemeClr>
              </a:solidFill>
              <a:latin typeface="+mn-ea"/>
              <a:ea typeface="+mn-ea"/>
            </a:endParaRPr>
          </a:p>
          <a:p>
            <a:endParaRPr lang="en-US" altLang="zh-CN" dirty="0" smtClean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zh-CN" altLang="en-US" sz="2800" dirty="0" smtClean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 </a:t>
            </a:r>
            <a:r>
              <a:rPr altLang="en-US" sz="2800" dirty="0" smtClean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距离计算</a:t>
            </a:r>
            <a:endParaRPr lang="en-US" altLang="en-US" sz="2800" dirty="0" smtClean="0">
              <a:solidFill>
                <a:schemeClr val="bg1">
                  <a:lumMod val="75000"/>
                </a:schemeClr>
              </a:solidFill>
              <a:latin typeface="+mn-ea"/>
              <a:ea typeface="+mn-ea"/>
            </a:endParaRPr>
          </a:p>
          <a:p>
            <a:endParaRPr lang="en-US" altLang="zh-CN" dirty="0" smtClean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zh-CN" altLang="en-US" sz="2800" dirty="0" smtClean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 </a:t>
            </a:r>
            <a:r>
              <a:rPr altLang="en-US" sz="2800" dirty="0" smtClean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原型聚类</a:t>
            </a:r>
            <a:endParaRPr lang="en-US" altLang="en-US" sz="2800" dirty="0" smtClean="0">
              <a:solidFill>
                <a:schemeClr val="bg1">
                  <a:lumMod val="75000"/>
                </a:schemeClr>
              </a:solidFill>
              <a:latin typeface="+mn-ea"/>
              <a:ea typeface="+mn-ea"/>
            </a:endParaRPr>
          </a:p>
          <a:p>
            <a:endParaRPr lang="en-US" altLang="en-US" sz="2800" dirty="0" smtClean="0">
              <a:solidFill>
                <a:schemeClr val="bg1">
                  <a:lumMod val="75000"/>
                </a:schemeClr>
              </a:solidFill>
              <a:latin typeface="+mn-ea"/>
              <a:ea typeface="+mn-ea"/>
            </a:endParaRPr>
          </a:p>
          <a:p>
            <a:r>
              <a:rPr altLang="en-US" sz="2800" dirty="0" smtClean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 </a:t>
            </a:r>
            <a:r>
              <a:rPr altLang="en-US" sz="2800" dirty="0" smtClean="0">
                <a:latin typeface="+mn-ea"/>
                <a:ea typeface="+mn-ea"/>
              </a:rPr>
              <a:t>密度聚类</a:t>
            </a:r>
            <a:endParaRPr lang="en-US" altLang="en-US" sz="2800" dirty="0" smtClean="0">
              <a:latin typeface="+mn-ea"/>
              <a:ea typeface="+mn-ea"/>
            </a:endParaRPr>
          </a:p>
          <a:p>
            <a:endParaRPr lang="en-US" altLang="en-US" sz="2800" dirty="0" smtClean="0">
              <a:solidFill>
                <a:schemeClr val="bg1">
                  <a:lumMod val="75000"/>
                </a:schemeClr>
              </a:solidFill>
              <a:latin typeface="+mn-ea"/>
              <a:ea typeface="+mn-ea"/>
            </a:endParaRPr>
          </a:p>
          <a:p>
            <a:r>
              <a:rPr lang="en-US" altLang="zh-CN" sz="2800" dirty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 </a:t>
            </a:r>
            <a:r>
              <a:rPr sz="2800" dirty="0" smtClean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层次聚类</a:t>
            </a:r>
            <a:endParaRPr lang="zh-CN" altLang="en-US" sz="2800" dirty="0">
              <a:solidFill>
                <a:schemeClr val="bg1">
                  <a:lumMod val="75000"/>
                </a:schemeClr>
              </a:solidFill>
              <a:latin typeface="+mn-ea"/>
              <a:ea typeface="+mn-ea"/>
            </a:endParaRPr>
          </a:p>
          <a:p>
            <a:pPr marL="1697400" lvl="4" indent="0">
              <a:buNone/>
            </a:pP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607340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密度聚类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260350" y="1266823"/>
            <a:ext cx="8883650" cy="5061787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密度聚类的定义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/>
              <a:t> </a:t>
            </a:r>
            <a:r>
              <a:rPr lang="en-US" altLang="zh-CN" dirty="0" smtClean="0"/>
              <a:t>   </a:t>
            </a:r>
            <a:r>
              <a:rPr lang="zh-CN" altLang="en-US" dirty="0" smtClean="0"/>
              <a:t>密度聚类也称为“基于密度的聚类” </a:t>
            </a:r>
            <a:r>
              <a:rPr lang="en-US" altLang="zh-CN" dirty="0" smtClean="0"/>
              <a:t>(density-based clustering)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marL="0" indent="0">
              <a:buNone/>
            </a:pPr>
            <a:r>
              <a:rPr lang="zh-CN" altLang="en-US" dirty="0" smtClean="0"/>
              <a:t>    此类算法假设聚类结构能通过样本分布的紧密程度来确定。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/>
              <a:t> </a:t>
            </a:r>
            <a:r>
              <a:rPr lang="en-US" altLang="zh-CN" dirty="0" smtClean="0"/>
              <a:t>   </a:t>
            </a:r>
            <a:r>
              <a:rPr lang="zh-CN" altLang="en-US" dirty="0" smtClean="0"/>
              <a:t>通常情况下，密度聚类算法从样本密度的角度来考察样本之间的可连接性，并基于可连接样本不断扩展聚类簇来获得最终的聚类结果。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/>
              <a:t> </a:t>
            </a:r>
            <a:r>
              <a:rPr lang="en-US" altLang="zh-CN" dirty="0" smtClean="0"/>
              <a:t>   </a:t>
            </a:r>
            <a:r>
              <a:rPr lang="zh-CN" altLang="en-US" dirty="0" smtClean="0"/>
              <a:t>接下来介绍</a:t>
            </a:r>
            <a:r>
              <a:rPr lang="en-US" altLang="zh-CN" dirty="0" smtClean="0"/>
              <a:t>DBSCAN</a:t>
            </a:r>
            <a:r>
              <a:rPr lang="zh-CN" altLang="en-US" dirty="0"/>
              <a:t>这</a:t>
            </a:r>
            <a:r>
              <a:rPr lang="zh-CN" altLang="en-US" dirty="0" smtClean="0"/>
              <a:t>一密度聚类算法。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3490017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聚类任务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260350" y="1266824"/>
            <a:ext cx="8616950" cy="2022476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在</a:t>
            </a:r>
            <a:r>
              <a:rPr altLang="en-US" dirty="0" smtClean="0"/>
              <a:t>“无监督学习”</a:t>
            </a:r>
            <a:r>
              <a:rPr lang="zh-CN" altLang="en-US" dirty="0" smtClean="0"/>
              <a:t>任务</a:t>
            </a:r>
            <a:r>
              <a:rPr altLang="en-US" dirty="0" smtClean="0"/>
              <a:t>中研究最多、应用最广</a:t>
            </a:r>
            <a:r>
              <a:rPr lang="en-US" altLang="en-US" dirty="0" smtClean="0"/>
              <a:t>.</a:t>
            </a:r>
          </a:p>
          <a:p>
            <a:r>
              <a:rPr altLang="en-US" dirty="0" smtClean="0"/>
              <a:t> 聚类目标：将数据集中的样本划分为若干个通常不相交的子集（“簇”，</a:t>
            </a:r>
            <a:r>
              <a:rPr lang="en-US" altLang="zh-CN" dirty="0" smtClean="0"/>
              <a:t>cluster</a:t>
            </a:r>
            <a:r>
              <a:rPr altLang="en-US" dirty="0" smtClean="0"/>
              <a:t>）</a:t>
            </a:r>
            <a:r>
              <a:rPr lang="en-US" altLang="en-US" dirty="0" smtClean="0"/>
              <a:t>.</a:t>
            </a:r>
          </a:p>
          <a:p>
            <a:r>
              <a:rPr altLang="en-US" dirty="0" smtClean="0"/>
              <a:t> 聚类既可以作为一个单独过程（用于找寻数据内在的分布结构），       </a:t>
            </a:r>
            <a:r>
              <a:rPr lang="en-US" altLang="en-US" dirty="0"/>
              <a:t> </a:t>
            </a:r>
            <a:r>
              <a:rPr lang="en-US" altLang="en-US" dirty="0" smtClean="0"/>
              <a:t>  </a:t>
            </a:r>
            <a:r>
              <a:rPr altLang="en-US" dirty="0" smtClean="0"/>
              <a:t>也可作为分类等其他学习任务的前驱过程</a:t>
            </a:r>
            <a:r>
              <a:rPr lang="en-US" altLang="en-US" dirty="0" smtClean="0"/>
              <a:t>.</a:t>
            </a:r>
          </a:p>
          <a:p>
            <a:endParaRPr lang="en-US" altLang="en-US" dirty="0" smtClean="0"/>
          </a:p>
          <a:p>
            <a:endParaRPr lang="zh-CN" altLang="en-US" dirty="0"/>
          </a:p>
        </p:txBody>
      </p:sp>
      <p:grpSp>
        <p:nvGrpSpPr>
          <p:cNvPr id="46" name="组合 45"/>
          <p:cNvGrpSpPr/>
          <p:nvPr/>
        </p:nvGrpSpPr>
        <p:grpSpPr>
          <a:xfrm>
            <a:off x="2781300" y="3568700"/>
            <a:ext cx="3533481" cy="2463800"/>
            <a:chOff x="2387600" y="3568700"/>
            <a:chExt cx="3533481" cy="2463800"/>
          </a:xfrm>
        </p:grpSpPr>
        <p:sp>
          <p:nvSpPr>
            <p:cNvPr id="16" name="任意多边形 15"/>
            <p:cNvSpPr/>
            <p:nvPr/>
          </p:nvSpPr>
          <p:spPr>
            <a:xfrm>
              <a:off x="2387600" y="3581259"/>
              <a:ext cx="1920583" cy="1615266"/>
            </a:xfrm>
            <a:custGeom>
              <a:avLst/>
              <a:gdLst>
                <a:gd name="connsiteX0" fmla="*/ 127000 w 1920583"/>
                <a:gd name="connsiteY0" fmla="*/ 660541 h 1615266"/>
                <a:gd name="connsiteX1" fmla="*/ 152400 w 1920583"/>
                <a:gd name="connsiteY1" fmla="*/ 749441 h 1615266"/>
                <a:gd name="connsiteX2" fmla="*/ 114300 w 1920583"/>
                <a:gd name="connsiteY2" fmla="*/ 825641 h 1615266"/>
                <a:gd name="connsiteX3" fmla="*/ 88900 w 1920583"/>
                <a:gd name="connsiteY3" fmla="*/ 901841 h 1615266"/>
                <a:gd name="connsiteX4" fmla="*/ 63500 w 1920583"/>
                <a:gd name="connsiteY4" fmla="*/ 939941 h 1615266"/>
                <a:gd name="connsiteX5" fmla="*/ 50800 w 1920583"/>
                <a:gd name="connsiteY5" fmla="*/ 978041 h 1615266"/>
                <a:gd name="connsiteX6" fmla="*/ 25400 w 1920583"/>
                <a:gd name="connsiteY6" fmla="*/ 1016141 h 1615266"/>
                <a:gd name="connsiteX7" fmla="*/ 0 w 1920583"/>
                <a:gd name="connsiteY7" fmla="*/ 1092341 h 1615266"/>
                <a:gd name="connsiteX8" fmla="*/ 25400 w 1920583"/>
                <a:gd name="connsiteY8" fmla="*/ 1244741 h 1615266"/>
                <a:gd name="connsiteX9" fmla="*/ 50800 w 1920583"/>
                <a:gd name="connsiteY9" fmla="*/ 1320941 h 1615266"/>
                <a:gd name="connsiteX10" fmla="*/ 76200 w 1920583"/>
                <a:gd name="connsiteY10" fmla="*/ 1359041 h 1615266"/>
                <a:gd name="connsiteX11" fmla="*/ 114300 w 1920583"/>
                <a:gd name="connsiteY11" fmla="*/ 1435241 h 1615266"/>
                <a:gd name="connsiteX12" fmla="*/ 152400 w 1920583"/>
                <a:gd name="connsiteY12" fmla="*/ 1460641 h 1615266"/>
                <a:gd name="connsiteX13" fmla="*/ 190500 w 1920583"/>
                <a:gd name="connsiteY13" fmla="*/ 1498741 h 1615266"/>
                <a:gd name="connsiteX14" fmla="*/ 266700 w 1920583"/>
                <a:gd name="connsiteY14" fmla="*/ 1524141 h 1615266"/>
                <a:gd name="connsiteX15" fmla="*/ 342900 w 1920583"/>
                <a:gd name="connsiteY15" fmla="*/ 1549541 h 1615266"/>
                <a:gd name="connsiteX16" fmla="*/ 457200 w 1920583"/>
                <a:gd name="connsiteY16" fmla="*/ 1587641 h 1615266"/>
                <a:gd name="connsiteX17" fmla="*/ 495300 w 1920583"/>
                <a:gd name="connsiteY17" fmla="*/ 1600341 h 1615266"/>
                <a:gd name="connsiteX18" fmla="*/ 558800 w 1920583"/>
                <a:gd name="connsiteY18" fmla="*/ 1613041 h 1615266"/>
                <a:gd name="connsiteX19" fmla="*/ 812800 w 1920583"/>
                <a:gd name="connsiteY19" fmla="*/ 1587641 h 1615266"/>
                <a:gd name="connsiteX20" fmla="*/ 889000 w 1920583"/>
                <a:gd name="connsiteY20" fmla="*/ 1562241 h 1615266"/>
                <a:gd name="connsiteX21" fmla="*/ 927100 w 1920583"/>
                <a:gd name="connsiteY21" fmla="*/ 1549541 h 1615266"/>
                <a:gd name="connsiteX22" fmla="*/ 977900 w 1920583"/>
                <a:gd name="connsiteY22" fmla="*/ 1473341 h 1615266"/>
                <a:gd name="connsiteX23" fmla="*/ 990600 w 1920583"/>
                <a:gd name="connsiteY23" fmla="*/ 1422541 h 1615266"/>
                <a:gd name="connsiteX24" fmla="*/ 1041400 w 1920583"/>
                <a:gd name="connsiteY24" fmla="*/ 1346341 h 1615266"/>
                <a:gd name="connsiteX25" fmla="*/ 1079500 w 1920583"/>
                <a:gd name="connsiteY25" fmla="*/ 1270141 h 1615266"/>
                <a:gd name="connsiteX26" fmla="*/ 1257300 w 1920583"/>
                <a:gd name="connsiteY26" fmla="*/ 1143141 h 1615266"/>
                <a:gd name="connsiteX27" fmla="*/ 1371600 w 1920583"/>
                <a:gd name="connsiteY27" fmla="*/ 1092341 h 1615266"/>
                <a:gd name="connsiteX28" fmla="*/ 1409700 w 1920583"/>
                <a:gd name="connsiteY28" fmla="*/ 1079641 h 1615266"/>
                <a:gd name="connsiteX29" fmla="*/ 1473200 w 1920583"/>
                <a:gd name="connsiteY29" fmla="*/ 1054241 h 1615266"/>
                <a:gd name="connsiteX30" fmla="*/ 1511300 w 1920583"/>
                <a:gd name="connsiteY30" fmla="*/ 1041541 h 1615266"/>
                <a:gd name="connsiteX31" fmla="*/ 1600200 w 1920583"/>
                <a:gd name="connsiteY31" fmla="*/ 978041 h 1615266"/>
                <a:gd name="connsiteX32" fmla="*/ 1638300 w 1920583"/>
                <a:gd name="connsiteY32" fmla="*/ 952641 h 1615266"/>
                <a:gd name="connsiteX33" fmla="*/ 1676400 w 1920583"/>
                <a:gd name="connsiteY33" fmla="*/ 939941 h 1615266"/>
                <a:gd name="connsiteX34" fmla="*/ 1714500 w 1920583"/>
                <a:gd name="connsiteY34" fmla="*/ 901841 h 1615266"/>
                <a:gd name="connsiteX35" fmla="*/ 1752600 w 1920583"/>
                <a:gd name="connsiteY35" fmla="*/ 876441 h 1615266"/>
                <a:gd name="connsiteX36" fmla="*/ 1790700 w 1920583"/>
                <a:gd name="connsiteY36" fmla="*/ 825641 h 1615266"/>
                <a:gd name="connsiteX37" fmla="*/ 1828800 w 1920583"/>
                <a:gd name="connsiteY37" fmla="*/ 787541 h 1615266"/>
                <a:gd name="connsiteX38" fmla="*/ 1841500 w 1920583"/>
                <a:gd name="connsiteY38" fmla="*/ 736741 h 1615266"/>
                <a:gd name="connsiteX39" fmla="*/ 1879600 w 1920583"/>
                <a:gd name="connsiteY39" fmla="*/ 647841 h 1615266"/>
                <a:gd name="connsiteX40" fmla="*/ 1905000 w 1920583"/>
                <a:gd name="connsiteY40" fmla="*/ 546241 h 1615266"/>
                <a:gd name="connsiteX41" fmla="*/ 1866900 w 1920583"/>
                <a:gd name="connsiteY41" fmla="*/ 343041 h 1615266"/>
                <a:gd name="connsiteX42" fmla="*/ 1828800 w 1920583"/>
                <a:gd name="connsiteY42" fmla="*/ 317641 h 1615266"/>
                <a:gd name="connsiteX43" fmla="*/ 1765300 w 1920583"/>
                <a:gd name="connsiteY43" fmla="*/ 241441 h 1615266"/>
                <a:gd name="connsiteX44" fmla="*/ 1714500 w 1920583"/>
                <a:gd name="connsiteY44" fmla="*/ 216041 h 1615266"/>
                <a:gd name="connsiteX45" fmla="*/ 1676400 w 1920583"/>
                <a:gd name="connsiteY45" fmla="*/ 177941 h 1615266"/>
                <a:gd name="connsiteX46" fmla="*/ 1600200 w 1920583"/>
                <a:gd name="connsiteY46" fmla="*/ 152541 h 1615266"/>
                <a:gd name="connsiteX47" fmla="*/ 1524000 w 1920583"/>
                <a:gd name="connsiteY47" fmla="*/ 101741 h 1615266"/>
                <a:gd name="connsiteX48" fmla="*/ 1435100 w 1920583"/>
                <a:gd name="connsiteY48" fmla="*/ 76341 h 1615266"/>
                <a:gd name="connsiteX49" fmla="*/ 1358900 w 1920583"/>
                <a:gd name="connsiteY49" fmla="*/ 63641 h 1615266"/>
                <a:gd name="connsiteX50" fmla="*/ 1231900 w 1920583"/>
                <a:gd name="connsiteY50" fmla="*/ 38241 h 1615266"/>
                <a:gd name="connsiteX51" fmla="*/ 1092200 w 1920583"/>
                <a:gd name="connsiteY51" fmla="*/ 25541 h 1615266"/>
                <a:gd name="connsiteX52" fmla="*/ 609600 w 1920583"/>
                <a:gd name="connsiteY52" fmla="*/ 50941 h 1615266"/>
                <a:gd name="connsiteX53" fmla="*/ 508000 w 1920583"/>
                <a:gd name="connsiteY53" fmla="*/ 76341 h 1615266"/>
                <a:gd name="connsiteX54" fmla="*/ 469900 w 1920583"/>
                <a:gd name="connsiteY54" fmla="*/ 89041 h 1615266"/>
                <a:gd name="connsiteX55" fmla="*/ 419100 w 1920583"/>
                <a:gd name="connsiteY55" fmla="*/ 101741 h 1615266"/>
                <a:gd name="connsiteX56" fmla="*/ 381000 w 1920583"/>
                <a:gd name="connsiteY56" fmla="*/ 127141 h 1615266"/>
                <a:gd name="connsiteX57" fmla="*/ 342900 w 1920583"/>
                <a:gd name="connsiteY57" fmla="*/ 139841 h 1615266"/>
                <a:gd name="connsiteX58" fmla="*/ 266700 w 1920583"/>
                <a:gd name="connsiteY58" fmla="*/ 190641 h 1615266"/>
                <a:gd name="connsiteX59" fmla="*/ 228600 w 1920583"/>
                <a:gd name="connsiteY59" fmla="*/ 216041 h 1615266"/>
                <a:gd name="connsiteX60" fmla="*/ 152400 w 1920583"/>
                <a:gd name="connsiteY60" fmla="*/ 368441 h 1615266"/>
                <a:gd name="connsiteX61" fmla="*/ 139700 w 1920583"/>
                <a:gd name="connsiteY61" fmla="*/ 406541 h 1615266"/>
                <a:gd name="connsiteX62" fmla="*/ 127000 w 1920583"/>
                <a:gd name="connsiteY62" fmla="*/ 444641 h 1615266"/>
                <a:gd name="connsiteX63" fmla="*/ 127000 w 1920583"/>
                <a:gd name="connsiteY63" fmla="*/ 660541 h 1615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1920583" h="1615266">
                  <a:moveTo>
                    <a:pt x="127000" y="660541"/>
                  </a:moveTo>
                  <a:cubicBezTo>
                    <a:pt x="132989" y="678508"/>
                    <a:pt x="152400" y="733494"/>
                    <a:pt x="152400" y="749441"/>
                  </a:cubicBezTo>
                  <a:cubicBezTo>
                    <a:pt x="152400" y="784179"/>
                    <a:pt x="127142" y="796746"/>
                    <a:pt x="114300" y="825641"/>
                  </a:cubicBezTo>
                  <a:cubicBezTo>
                    <a:pt x="103426" y="850107"/>
                    <a:pt x="103752" y="879564"/>
                    <a:pt x="88900" y="901841"/>
                  </a:cubicBezTo>
                  <a:cubicBezTo>
                    <a:pt x="80433" y="914541"/>
                    <a:pt x="70326" y="926289"/>
                    <a:pt x="63500" y="939941"/>
                  </a:cubicBezTo>
                  <a:cubicBezTo>
                    <a:pt x="57513" y="951915"/>
                    <a:pt x="56787" y="966067"/>
                    <a:pt x="50800" y="978041"/>
                  </a:cubicBezTo>
                  <a:cubicBezTo>
                    <a:pt x="43974" y="991693"/>
                    <a:pt x="31599" y="1002193"/>
                    <a:pt x="25400" y="1016141"/>
                  </a:cubicBezTo>
                  <a:cubicBezTo>
                    <a:pt x="14526" y="1040607"/>
                    <a:pt x="0" y="1092341"/>
                    <a:pt x="0" y="1092341"/>
                  </a:cubicBezTo>
                  <a:cubicBezTo>
                    <a:pt x="9005" y="1164381"/>
                    <a:pt x="7419" y="1184804"/>
                    <a:pt x="25400" y="1244741"/>
                  </a:cubicBezTo>
                  <a:cubicBezTo>
                    <a:pt x="33093" y="1270386"/>
                    <a:pt x="35948" y="1298664"/>
                    <a:pt x="50800" y="1320941"/>
                  </a:cubicBezTo>
                  <a:cubicBezTo>
                    <a:pt x="59267" y="1333641"/>
                    <a:pt x="69374" y="1345389"/>
                    <a:pt x="76200" y="1359041"/>
                  </a:cubicBezTo>
                  <a:cubicBezTo>
                    <a:pt x="96858" y="1400358"/>
                    <a:pt x="77904" y="1398845"/>
                    <a:pt x="114300" y="1435241"/>
                  </a:cubicBezTo>
                  <a:cubicBezTo>
                    <a:pt x="125093" y="1446034"/>
                    <a:pt x="140674" y="1450870"/>
                    <a:pt x="152400" y="1460641"/>
                  </a:cubicBezTo>
                  <a:cubicBezTo>
                    <a:pt x="166198" y="1472139"/>
                    <a:pt x="174800" y="1490019"/>
                    <a:pt x="190500" y="1498741"/>
                  </a:cubicBezTo>
                  <a:cubicBezTo>
                    <a:pt x="213905" y="1511744"/>
                    <a:pt x="241300" y="1515674"/>
                    <a:pt x="266700" y="1524141"/>
                  </a:cubicBezTo>
                  <a:lnTo>
                    <a:pt x="342900" y="1549541"/>
                  </a:lnTo>
                  <a:lnTo>
                    <a:pt x="457200" y="1587641"/>
                  </a:lnTo>
                  <a:cubicBezTo>
                    <a:pt x="469900" y="1591874"/>
                    <a:pt x="482173" y="1597716"/>
                    <a:pt x="495300" y="1600341"/>
                  </a:cubicBezTo>
                  <a:lnTo>
                    <a:pt x="558800" y="1613041"/>
                  </a:lnTo>
                  <a:cubicBezTo>
                    <a:pt x="683945" y="1605219"/>
                    <a:pt x="720716" y="1615266"/>
                    <a:pt x="812800" y="1587641"/>
                  </a:cubicBezTo>
                  <a:cubicBezTo>
                    <a:pt x="838445" y="1579948"/>
                    <a:pt x="863600" y="1570708"/>
                    <a:pt x="889000" y="1562241"/>
                  </a:cubicBezTo>
                  <a:lnTo>
                    <a:pt x="927100" y="1549541"/>
                  </a:lnTo>
                  <a:cubicBezTo>
                    <a:pt x="944033" y="1524141"/>
                    <a:pt x="970496" y="1502957"/>
                    <a:pt x="977900" y="1473341"/>
                  </a:cubicBezTo>
                  <a:cubicBezTo>
                    <a:pt x="982133" y="1456408"/>
                    <a:pt x="982794" y="1438153"/>
                    <a:pt x="990600" y="1422541"/>
                  </a:cubicBezTo>
                  <a:cubicBezTo>
                    <a:pt x="1004252" y="1395237"/>
                    <a:pt x="1031747" y="1375301"/>
                    <a:pt x="1041400" y="1346341"/>
                  </a:cubicBezTo>
                  <a:cubicBezTo>
                    <a:pt x="1050701" y="1318438"/>
                    <a:pt x="1056053" y="1291243"/>
                    <a:pt x="1079500" y="1270141"/>
                  </a:cubicBezTo>
                  <a:cubicBezTo>
                    <a:pt x="1081271" y="1268547"/>
                    <a:pt x="1235475" y="1150416"/>
                    <a:pt x="1257300" y="1143141"/>
                  </a:cubicBezTo>
                  <a:cubicBezTo>
                    <a:pt x="1453889" y="1077611"/>
                    <a:pt x="1250845" y="1152718"/>
                    <a:pt x="1371600" y="1092341"/>
                  </a:cubicBezTo>
                  <a:cubicBezTo>
                    <a:pt x="1383574" y="1086354"/>
                    <a:pt x="1397165" y="1084341"/>
                    <a:pt x="1409700" y="1079641"/>
                  </a:cubicBezTo>
                  <a:cubicBezTo>
                    <a:pt x="1431046" y="1071636"/>
                    <a:pt x="1451854" y="1062246"/>
                    <a:pt x="1473200" y="1054241"/>
                  </a:cubicBezTo>
                  <a:cubicBezTo>
                    <a:pt x="1485735" y="1049541"/>
                    <a:pt x="1499326" y="1047528"/>
                    <a:pt x="1511300" y="1041541"/>
                  </a:cubicBezTo>
                  <a:cubicBezTo>
                    <a:pt x="1531253" y="1031564"/>
                    <a:pt x="1586777" y="987629"/>
                    <a:pt x="1600200" y="978041"/>
                  </a:cubicBezTo>
                  <a:cubicBezTo>
                    <a:pt x="1612620" y="969169"/>
                    <a:pt x="1624648" y="959467"/>
                    <a:pt x="1638300" y="952641"/>
                  </a:cubicBezTo>
                  <a:cubicBezTo>
                    <a:pt x="1650274" y="946654"/>
                    <a:pt x="1663700" y="944174"/>
                    <a:pt x="1676400" y="939941"/>
                  </a:cubicBezTo>
                  <a:cubicBezTo>
                    <a:pt x="1689100" y="927241"/>
                    <a:pt x="1700702" y="913339"/>
                    <a:pt x="1714500" y="901841"/>
                  </a:cubicBezTo>
                  <a:cubicBezTo>
                    <a:pt x="1726226" y="892070"/>
                    <a:pt x="1741807" y="887234"/>
                    <a:pt x="1752600" y="876441"/>
                  </a:cubicBezTo>
                  <a:cubicBezTo>
                    <a:pt x="1767567" y="861474"/>
                    <a:pt x="1776925" y="841712"/>
                    <a:pt x="1790700" y="825641"/>
                  </a:cubicBezTo>
                  <a:cubicBezTo>
                    <a:pt x="1802389" y="812004"/>
                    <a:pt x="1816100" y="800241"/>
                    <a:pt x="1828800" y="787541"/>
                  </a:cubicBezTo>
                  <a:cubicBezTo>
                    <a:pt x="1833033" y="770608"/>
                    <a:pt x="1835371" y="753084"/>
                    <a:pt x="1841500" y="736741"/>
                  </a:cubicBezTo>
                  <a:cubicBezTo>
                    <a:pt x="1876193" y="644226"/>
                    <a:pt x="1858575" y="724932"/>
                    <a:pt x="1879600" y="647841"/>
                  </a:cubicBezTo>
                  <a:cubicBezTo>
                    <a:pt x="1888785" y="614162"/>
                    <a:pt x="1905000" y="546241"/>
                    <a:pt x="1905000" y="546241"/>
                  </a:cubicBezTo>
                  <a:cubicBezTo>
                    <a:pt x="1899570" y="475648"/>
                    <a:pt x="1920583" y="396724"/>
                    <a:pt x="1866900" y="343041"/>
                  </a:cubicBezTo>
                  <a:cubicBezTo>
                    <a:pt x="1856107" y="332248"/>
                    <a:pt x="1841500" y="326108"/>
                    <a:pt x="1828800" y="317641"/>
                  </a:cubicBezTo>
                  <a:cubicBezTo>
                    <a:pt x="1808547" y="287261"/>
                    <a:pt x="1796414" y="263665"/>
                    <a:pt x="1765300" y="241441"/>
                  </a:cubicBezTo>
                  <a:cubicBezTo>
                    <a:pt x="1749894" y="230437"/>
                    <a:pt x="1729906" y="227045"/>
                    <a:pt x="1714500" y="216041"/>
                  </a:cubicBezTo>
                  <a:cubicBezTo>
                    <a:pt x="1699885" y="205602"/>
                    <a:pt x="1692100" y="186663"/>
                    <a:pt x="1676400" y="177941"/>
                  </a:cubicBezTo>
                  <a:cubicBezTo>
                    <a:pt x="1652995" y="164938"/>
                    <a:pt x="1622477" y="167393"/>
                    <a:pt x="1600200" y="152541"/>
                  </a:cubicBezTo>
                  <a:cubicBezTo>
                    <a:pt x="1574800" y="135608"/>
                    <a:pt x="1552960" y="111394"/>
                    <a:pt x="1524000" y="101741"/>
                  </a:cubicBezTo>
                  <a:cubicBezTo>
                    <a:pt x="1487687" y="89637"/>
                    <a:pt x="1474967" y="84314"/>
                    <a:pt x="1435100" y="76341"/>
                  </a:cubicBezTo>
                  <a:cubicBezTo>
                    <a:pt x="1409850" y="71291"/>
                    <a:pt x="1384150" y="68691"/>
                    <a:pt x="1358900" y="63641"/>
                  </a:cubicBezTo>
                  <a:cubicBezTo>
                    <a:pt x="1274799" y="46821"/>
                    <a:pt x="1337590" y="50675"/>
                    <a:pt x="1231900" y="38241"/>
                  </a:cubicBezTo>
                  <a:cubicBezTo>
                    <a:pt x="1185462" y="32778"/>
                    <a:pt x="1138767" y="29774"/>
                    <a:pt x="1092200" y="25541"/>
                  </a:cubicBezTo>
                  <a:cubicBezTo>
                    <a:pt x="931333" y="34008"/>
                    <a:pt x="762423" y="0"/>
                    <a:pt x="609600" y="50941"/>
                  </a:cubicBezTo>
                  <a:cubicBezTo>
                    <a:pt x="522509" y="79971"/>
                    <a:pt x="630603" y="45690"/>
                    <a:pt x="508000" y="76341"/>
                  </a:cubicBezTo>
                  <a:cubicBezTo>
                    <a:pt x="495013" y="79588"/>
                    <a:pt x="482772" y="85363"/>
                    <a:pt x="469900" y="89041"/>
                  </a:cubicBezTo>
                  <a:cubicBezTo>
                    <a:pt x="453117" y="93836"/>
                    <a:pt x="436033" y="97508"/>
                    <a:pt x="419100" y="101741"/>
                  </a:cubicBezTo>
                  <a:cubicBezTo>
                    <a:pt x="406400" y="110208"/>
                    <a:pt x="394652" y="120315"/>
                    <a:pt x="381000" y="127141"/>
                  </a:cubicBezTo>
                  <a:cubicBezTo>
                    <a:pt x="369026" y="133128"/>
                    <a:pt x="354602" y="133340"/>
                    <a:pt x="342900" y="139841"/>
                  </a:cubicBezTo>
                  <a:cubicBezTo>
                    <a:pt x="316215" y="154666"/>
                    <a:pt x="292100" y="173708"/>
                    <a:pt x="266700" y="190641"/>
                  </a:cubicBezTo>
                  <a:lnTo>
                    <a:pt x="228600" y="216041"/>
                  </a:lnTo>
                  <a:cubicBezTo>
                    <a:pt x="162948" y="314518"/>
                    <a:pt x="187453" y="263281"/>
                    <a:pt x="152400" y="368441"/>
                  </a:cubicBezTo>
                  <a:lnTo>
                    <a:pt x="139700" y="406541"/>
                  </a:lnTo>
                  <a:cubicBezTo>
                    <a:pt x="135467" y="419241"/>
                    <a:pt x="127000" y="431254"/>
                    <a:pt x="127000" y="444641"/>
                  </a:cubicBezTo>
                  <a:lnTo>
                    <a:pt x="127000" y="660541"/>
                  </a:lnTo>
                  <a:close/>
                </a:path>
              </a:pathLst>
            </a:cu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任意多边形 18"/>
            <p:cNvSpPr/>
            <p:nvPr/>
          </p:nvSpPr>
          <p:spPr>
            <a:xfrm>
              <a:off x="4127500" y="3568700"/>
              <a:ext cx="1793581" cy="1524000"/>
            </a:xfrm>
            <a:custGeom>
              <a:avLst/>
              <a:gdLst>
                <a:gd name="connsiteX0" fmla="*/ 266700 w 1793581"/>
                <a:gd name="connsiteY0" fmla="*/ 635000 h 1524000"/>
                <a:gd name="connsiteX1" fmla="*/ 254000 w 1793581"/>
                <a:gd name="connsiteY1" fmla="*/ 736600 h 1524000"/>
                <a:gd name="connsiteX2" fmla="*/ 241300 w 1793581"/>
                <a:gd name="connsiteY2" fmla="*/ 774700 h 1524000"/>
                <a:gd name="connsiteX3" fmla="*/ 203200 w 1793581"/>
                <a:gd name="connsiteY3" fmla="*/ 800100 h 1524000"/>
                <a:gd name="connsiteX4" fmla="*/ 165100 w 1793581"/>
                <a:gd name="connsiteY4" fmla="*/ 876300 h 1524000"/>
                <a:gd name="connsiteX5" fmla="*/ 127000 w 1793581"/>
                <a:gd name="connsiteY5" fmla="*/ 914400 h 1524000"/>
                <a:gd name="connsiteX6" fmla="*/ 63500 w 1793581"/>
                <a:gd name="connsiteY6" fmla="*/ 990600 h 1524000"/>
                <a:gd name="connsiteX7" fmla="*/ 25400 w 1793581"/>
                <a:gd name="connsiteY7" fmla="*/ 1066800 h 1524000"/>
                <a:gd name="connsiteX8" fmla="*/ 0 w 1793581"/>
                <a:gd name="connsiteY8" fmla="*/ 1155700 h 1524000"/>
                <a:gd name="connsiteX9" fmla="*/ 12700 w 1793581"/>
                <a:gd name="connsiteY9" fmla="*/ 1320800 h 1524000"/>
                <a:gd name="connsiteX10" fmla="*/ 25400 w 1793581"/>
                <a:gd name="connsiteY10" fmla="*/ 1358900 h 1524000"/>
                <a:gd name="connsiteX11" fmla="*/ 165100 w 1793581"/>
                <a:gd name="connsiteY11" fmla="*/ 1460500 h 1524000"/>
                <a:gd name="connsiteX12" fmla="*/ 292100 w 1793581"/>
                <a:gd name="connsiteY12" fmla="*/ 1498600 h 1524000"/>
                <a:gd name="connsiteX13" fmla="*/ 330200 w 1793581"/>
                <a:gd name="connsiteY13" fmla="*/ 1511300 h 1524000"/>
                <a:gd name="connsiteX14" fmla="*/ 419100 w 1793581"/>
                <a:gd name="connsiteY14" fmla="*/ 1524000 h 1524000"/>
                <a:gd name="connsiteX15" fmla="*/ 1054100 w 1793581"/>
                <a:gd name="connsiteY15" fmla="*/ 1511300 h 1524000"/>
                <a:gd name="connsiteX16" fmla="*/ 1117600 w 1793581"/>
                <a:gd name="connsiteY16" fmla="*/ 1498600 h 1524000"/>
                <a:gd name="connsiteX17" fmla="*/ 1308100 w 1793581"/>
                <a:gd name="connsiteY17" fmla="*/ 1473200 h 1524000"/>
                <a:gd name="connsiteX18" fmla="*/ 1409700 w 1793581"/>
                <a:gd name="connsiteY18" fmla="*/ 1435100 h 1524000"/>
                <a:gd name="connsiteX19" fmla="*/ 1485900 w 1793581"/>
                <a:gd name="connsiteY19" fmla="*/ 1409700 h 1524000"/>
                <a:gd name="connsiteX20" fmla="*/ 1562100 w 1793581"/>
                <a:gd name="connsiteY20" fmla="*/ 1371600 h 1524000"/>
                <a:gd name="connsiteX21" fmla="*/ 1663700 w 1793581"/>
                <a:gd name="connsiteY21" fmla="*/ 1244600 h 1524000"/>
                <a:gd name="connsiteX22" fmla="*/ 1689100 w 1793581"/>
                <a:gd name="connsiteY22" fmla="*/ 1193800 h 1524000"/>
                <a:gd name="connsiteX23" fmla="*/ 1739900 w 1793581"/>
                <a:gd name="connsiteY23" fmla="*/ 1066800 h 1524000"/>
                <a:gd name="connsiteX24" fmla="*/ 1752600 w 1793581"/>
                <a:gd name="connsiteY24" fmla="*/ 952500 h 1524000"/>
                <a:gd name="connsiteX25" fmla="*/ 1778000 w 1793581"/>
                <a:gd name="connsiteY25" fmla="*/ 876300 h 1524000"/>
                <a:gd name="connsiteX26" fmla="*/ 1752600 w 1793581"/>
                <a:gd name="connsiteY26" fmla="*/ 546100 h 1524000"/>
                <a:gd name="connsiteX27" fmla="*/ 1727200 w 1793581"/>
                <a:gd name="connsiteY27" fmla="*/ 482600 h 1524000"/>
                <a:gd name="connsiteX28" fmla="*/ 1714500 w 1793581"/>
                <a:gd name="connsiteY28" fmla="*/ 431800 h 1524000"/>
                <a:gd name="connsiteX29" fmla="*/ 1663700 w 1793581"/>
                <a:gd name="connsiteY29" fmla="*/ 355600 h 1524000"/>
                <a:gd name="connsiteX30" fmla="*/ 1638300 w 1793581"/>
                <a:gd name="connsiteY30" fmla="*/ 304800 h 1524000"/>
                <a:gd name="connsiteX31" fmla="*/ 1473200 w 1793581"/>
                <a:gd name="connsiteY31" fmla="*/ 152400 h 1524000"/>
                <a:gd name="connsiteX32" fmla="*/ 1346200 w 1793581"/>
                <a:gd name="connsiteY32" fmla="*/ 63500 h 1524000"/>
                <a:gd name="connsiteX33" fmla="*/ 1308100 w 1793581"/>
                <a:gd name="connsiteY33" fmla="*/ 38100 h 1524000"/>
                <a:gd name="connsiteX34" fmla="*/ 1181100 w 1793581"/>
                <a:gd name="connsiteY34" fmla="*/ 12700 h 1524000"/>
                <a:gd name="connsiteX35" fmla="*/ 1066800 w 1793581"/>
                <a:gd name="connsiteY35" fmla="*/ 0 h 1524000"/>
                <a:gd name="connsiteX36" fmla="*/ 889000 w 1793581"/>
                <a:gd name="connsiteY36" fmla="*/ 12700 h 1524000"/>
                <a:gd name="connsiteX37" fmla="*/ 850900 w 1793581"/>
                <a:gd name="connsiteY37" fmla="*/ 38100 h 1524000"/>
                <a:gd name="connsiteX38" fmla="*/ 800100 w 1793581"/>
                <a:gd name="connsiteY38" fmla="*/ 50800 h 1524000"/>
                <a:gd name="connsiteX39" fmla="*/ 749300 w 1793581"/>
                <a:gd name="connsiteY39" fmla="*/ 76200 h 1524000"/>
                <a:gd name="connsiteX40" fmla="*/ 711200 w 1793581"/>
                <a:gd name="connsiteY40" fmla="*/ 88900 h 1524000"/>
                <a:gd name="connsiteX41" fmla="*/ 635000 w 1793581"/>
                <a:gd name="connsiteY41" fmla="*/ 127000 h 1524000"/>
                <a:gd name="connsiteX42" fmla="*/ 558800 w 1793581"/>
                <a:gd name="connsiteY42" fmla="*/ 203200 h 1524000"/>
                <a:gd name="connsiteX43" fmla="*/ 520700 w 1793581"/>
                <a:gd name="connsiteY43" fmla="*/ 279400 h 1524000"/>
                <a:gd name="connsiteX44" fmla="*/ 495300 w 1793581"/>
                <a:gd name="connsiteY44" fmla="*/ 317500 h 1524000"/>
                <a:gd name="connsiteX45" fmla="*/ 457200 w 1793581"/>
                <a:gd name="connsiteY45" fmla="*/ 393700 h 1524000"/>
                <a:gd name="connsiteX46" fmla="*/ 431800 w 1793581"/>
                <a:gd name="connsiteY46" fmla="*/ 482600 h 1524000"/>
                <a:gd name="connsiteX47" fmla="*/ 381000 w 1793581"/>
                <a:gd name="connsiteY47" fmla="*/ 558800 h 1524000"/>
                <a:gd name="connsiteX48" fmla="*/ 368300 w 1793581"/>
                <a:gd name="connsiteY48" fmla="*/ 596900 h 1524000"/>
                <a:gd name="connsiteX49" fmla="*/ 317500 w 1793581"/>
                <a:gd name="connsiteY49" fmla="*/ 622300 h 1524000"/>
                <a:gd name="connsiteX50" fmla="*/ 266700 w 1793581"/>
                <a:gd name="connsiteY50" fmla="*/ 635000 h 152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1793581" h="1524000">
                  <a:moveTo>
                    <a:pt x="266700" y="635000"/>
                  </a:moveTo>
                  <a:cubicBezTo>
                    <a:pt x="256117" y="654050"/>
                    <a:pt x="260105" y="703020"/>
                    <a:pt x="254000" y="736600"/>
                  </a:cubicBezTo>
                  <a:cubicBezTo>
                    <a:pt x="251605" y="749771"/>
                    <a:pt x="249663" y="764247"/>
                    <a:pt x="241300" y="774700"/>
                  </a:cubicBezTo>
                  <a:cubicBezTo>
                    <a:pt x="231765" y="786619"/>
                    <a:pt x="215900" y="791633"/>
                    <a:pt x="203200" y="800100"/>
                  </a:cubicBezTo>
                  <a:cubicBezTo>
                    <a:pt x="190472" y="838285"/>
                    <a:pt x="192455" y="843474"/>
                    <a:pt x="165100" y="876300"/>
                  </a:cubicBezTo>
                  <a:cubicBezTo>
                    <a:pt x="153602" y="890098"/>
                    <a:pt x="138498" y="900602"/>
                    <a:pt x="127000" y="914400"/>
                  </a:cubicBezTo>
                  <a:cubicBezTo>
                    <a:pt x="38593" y="1020488"/>
                    <a:pt x="174810" y="879290"/>
                    <a:pt x="63500" y="990600"/>
                  </a:cubicBezTo>
                  <a:cubicBezTo>
                    <a:pt x="31578" y="1086365"/>
                    <a:pt x="74639" y="968323"/>
                    <a:pt x="25400" y="1066800"/>
                  </a:cubicBezTo>
                  <a:cubicBezTo>
                    <a:pt x="16290" y="1085020"/>
                    <a:pt x="4069" y="1139424"/>
                    <a:pt x="0" y="1155700"/>
                  </a:cubicBezTo>
                  <a:cubicBezTo>
                    <a:pt x="4233" y="1210733"/>
                    <a:pt x="5854" y="1266030"/>
                    <a:pt x="12700" y="1320800"/>
                  </a:cubicBezTo>
                  <a:cubicBezTo>
                    <a:pt x="14360" y="1334084"/>
                    <a:pt x="17974" y="1347761"/>
                    <a:pt x="25400" y="1358900"/>
                  </a:cubicBezTo>
                  <a:cubicBezTo>
                    <a:pt x="52002" y="1398803"/>
                    <a:pt x="136630" y="1446265"/>
                    <a:pt x="165100" y="1460500"/>
                  </a:cubicBezTo>
                  <a:cubicBezTo>
                    <a:pt x="252882" y="1504391"/>
                    <a:pt x="178251" y="1473300"/>
                    <a:pt x="292100" y="1498600"/>
                  </a:cubicBezTo>
                  <a:cubicBezTo>
                    <a:pt x="305168" y="1501504"/>
                    <a:pt x="317073" y="1508675"/>
                    <a:pt x="330200" y="1511300"/>
                  </a:cubicBezTo>
                  <a:cubicBezTo>
                    <a:pt x="359553" y="1517171"/>
                    <a:pt x="389467" y="1519767"/>
                    <a:pt x="419100" y="1524000"/>
                  </a:cubicBezTo>
                  <a:lnTo>
                    <a:pt x="1054100" y="1511300"/>
                  </a:lnTo>
                  <a:cubicBezTo>
                    <a:pt x="1075672" y="1510516"/>
                    <a:pt x="1096253" y="1501802"/>
                    <a:pt x="1117600" y="1498600"/>
                  </a:cubicBezTo>
                  <a:cubicBezTo>
                    <a:pt x="1180953" y="1489097"/>
                    <a:pt x="1244600" y="1481667"/>
                    <a:pt x="1308100" y="1473200"/>
                  </a:cubicBezTo>
                  <a:cubicBezTo>
                    <a:pt x="1421332" y="1435456"/>
                    <a:pt x="1242655" y="1495844"/>
                    <a:pt x="1409700" y="1435100"/>
                  </a:cubicBezTo>
                  <a:cubicBezTo>
                    <a:pt x="1434862" y="1425950"/>
                    <a:pt x="1460500" y="1418167"/>
                    <a:pt x="1485900" y="1409700"/>
                  </a:cubicBezTo>
                  <a:cubicBezTo>
                    <a:pt x="1522777" y="1397408"/>
                    <a:pt x="1530766" y="1398457"/>
                    <a:pt x="1562100" y="1371600"/>
                  </a:cubicBezTo>
                  <a:cubicBezTo>
                    <a:pt x="1603444" y="1336162"/>
                    <a:pt x="1639187" y="1293625"/>
                    <a:pt x="1663700" y="1244600"/>
                  </a:cubicBezTo>
                  <a:cubicBezTo>
                    <a:pt x="1672167" y="1227667"/>
                    <a:pt x="1682069" y="1211378"/>
                    <a:pt x="1689100" y="1193800"/>
                  </a:cubicBezTo>
                  <a:cubicBezTo>
                    <a:pt x="1751874" y="1036866"/>
                    <a:pt x="1680332" y="1185935"/>
                    <a:pt x="1739900" y="1066800"/>
                  </a:cubicBezTo>
                  <a:cubicBezTo>
                    <a:pt x="1744133" y="1028700"/>
                    <a:pt x="1745082" y="990090"/>
                    <a:pt x="1752600" y="952500"/>
                  </a:cubicBezTo>
                  <a:cubicBezTo>
                    <a:pt x="1757851" y="926246"/>
                    <a:pt x="1777077" y="903058"/>
                    <a:pt x="1778000" y="876300"/>
                  </a:cubicBezTo>
                  <a:cubicBezTo>
                    <a:pt x="1783193" y="725699"/>
                    <a:pt x="1793581" y="655384"/>
                    <a:pt x="1752600" y="546100"/>
                  </a:cubicBezTo>
                  <a:cubicBezTo>
                    <a:pt x="1744595" y="524754"/>
                    <a:pt x="1734409" y="504227"/>
                    <a:pt x="1727200" y="482600"/>
                  </a:cubicBezTo>
                  <a:cubicBezTo>
                    <a:pt x="1721680" y="466041"/>
                    <a:pt x="1722306" y="447412"/>
                    <a:pt x="1714500" y="431800"/>
                  </a:cubicBezTo>
                  <a:cubicBezTo>
                    <a:pt x="1700848" y="404496"/>
                    <a:pt x="1677352" y="382904"/>
                    <a:pt x="1663700" y="355600"/>
                  </a:cubicBezTo>
                  <a:cubicBezTo>
                    <a:pt x="1655233" y="338667"/>
                    <a:pt x="1650420" y="319344"/>
                    <a:pt x="1638300" y="304800"/>
                  </a:cubicBezTo>
                  <a:cubicBezTo>
                    <a:pt x="1533705" y="179286"/>
                    <a:pt x="1564946" y="235806"/>
                    <a:pt x="1473200" y="152400"/>
                  </a:cubicBezTo>
                  <a:cubicBezTo>
                    <a:pt x="1372445" y="60805"/>
                    <a:pt x="1437783" y="86396"/>
                    <a:pt x="1346200" y="63500"/>
                  </a:cubicBezTo>
                  <a:cubicBezTo>
                    <a:pt x="1333500" y="55033"/>
                    <a:pt x="1321752" y="44926"/>
                    <a:pt x="1308100" y="38100"/>
                  </a:cubicBezTo>
                  <a:cubicBezTo>
                    <a:pt x="1273332" y="20716"/>
                    <a:pt x="1212302" y="16600"/>
                    <a:pt x="1181100" y="12700"/>
                  </a:cubicBezTo>
                  <a:cubicBezTo>
                    <a:pt x="1143062" y="7945"/>
                    <a:pt x="1104900" y="4233"/>
                    <a:pt x="1066800" y="0"/>
                  </a:cubicBezTo>
                  <a:cubicBezTo>
                    <a:pt x="1007533" y="4233"/>
                    <a:pt x="947514" y="2374"/>
                    <a:pt x="889000" y="12700"/>
                  </a:cubicBezTo>
                  <a:cubicBezTo>
                    <a:pt x="873969" y="15353"/>
                    <a:pt x="864929" y="32087"/>
                    <a:pt x="850900" y="38100"/>
                  </a:cubicBezTo>
                  <a:cubicBezTo>
                    <a:pt x="834857" y="44976"/>
                    <a:pt x="816443" y="44671"/>
                    <a:pt x="800100" y="50800"/>
                  </a:cubicBezTo>
                  <a:cubicBezTo>
                    <a:pt x="782373" y="57447"/>
                    <a:pt x="766701" y="68742"/>
                    <a:pt x="749300" y="76200"/>
                  </a:cubicBezTo>
                  <a:cubicBezTo>
                    <a:pt x="736995" y="81473"/>
                    <a:pt x="723174" y="82913"/>
                    <a:pt x="711200" y="88900"/>
                  </a:cubicBezTo>
                  <a:cubicBezTo>
                    <a:pt x="612723" y="138139"/>
                    <a:pt x="730765" y="95078"/>
                    <a:pt x="635000" y="127000"/>
                  </a:cubicBezTo>
                  <a:cubicBezTo>
                    <a:pt x="581781" y="233438"/>
                    <a:pt x="645886" y="130629"/>
                    <a:pt x="558800" y="203200"/>
                  </a:cubicBezTo>
                  <a:cubicBezTo>
                    <a:pt x="527603" y="229197"/>
                    <a:pt x="536798" y="247204"/>
                    <a:pt x="520700" y="279400"/>
                  </a:cubicBezTo>
                  <a:cubicBezTo>
                    <a:pt x="513874" y="293052"/>
                    <a:pt x="502126" y="303848"/>
                    <a:pt x="495300" y="317500"/>
                  </a:cubicBezTo>
                  <a:cubicBezTo>
                    <a:pt x="442720" y="422660"/>
                    <a:pt x="529993" y="284511"/>
                    <a:pt x="457200" y="393700"/>
                  </a:cubicBezTo>
                  <a:cubicBezTo>
                    <a:pt x="454211" y="405657"/>
                    <a:pt x="440082" y="467693"/>
                    <a:pt x="431800" y="482600"/>
                  </a:cubicBezTo>
                  <a:cubicBezTo>
                    <a:pt x="416975" y="509285"/>
                    <a:pt x="390653" y="529840"/>
                    <a:pt x="381000" y="558800"/>
                  </a:cubicBezTo>
                  <a:cubicBezTo>
                    <a:pt x="376767" y="571500"/>
                    <a:pt x="377766" y="587434"/>
                    <a:pt x="368300" y="596900"/>
                  </a:cubicBezTo>
                  <a:cubicBezTo>
                    <a:pt x="354913" y="610287"/>
                    <a:pt x="333938" y="612907"/>
                    <a:pt x="317500" y="622300"/>
                  </a:cubicBezTo>
                  <a:cubicBezTo>
                    <a:pt x="283992" y="641447"/>
                    <a:pt x="277283" y="615950"/>
                    <a:pt x="266700" y="635000"/>
                  </a:cubicBezTo>
                  <a:close/>
                </a:path>
              </a:pathLst>
            </a:cu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任意多边形 20"/>
            <p:cNvSpPr/>
            <p:nvPr/>
          </p:nvSpPr>
          <p:spPr>
            <a:xfrm>
              <a:off x="2552700" y="5001123"/>
              <a:ext cx="2866896" cy="1031377"/>
            </a:xfrm>
            <a:custGeom>
              <a:avLst/>
              <a:gdLst>
                <a:gd name="connsiteX0" fmla="*/ 1155700 w 2866896"/>
                <a:gd name="connsiteY0" fmla="*/ 2677 h 1031377"/>
                <a:gd name="connsiteX1" fmla="*/ 1092200 w 2866896"/>
                <a:gd name="connsiteY1" fmla="*/ 15377 h 1031377"/>
                <a:gd name="connsiteX2" fmla="*/ 1016000 w 2866896"/>
                <a:gd name="connsiteY2" fmla="*/ 66177 h 1031377"/>
                <a:gd name="connsiteX3" fmla="*/ 990600 w 2866896"/>
                <a:gd name="connsiteY3" fmla="*/ 104277 h 1031377"/>
                <a:gd name="connsiteX4" fmla="*/ 914400 w 2866896"/>
                <a:gd name="connsiteY4" fmla="*/ 155077 h 1031377"/>
                <a:gd name="connsiteX5" fmla="*/ 876300 w 2866896"/>
                <a:gd name="connsiteY5" fmla="*/ 180477 h 1031377"/>
                <a:gd name="connsiteX6" fmla="*/ 800100 w 2866896"/>
                <a:gd name="connsiteY6" fmla="*/ 231277 h 1031377"/>
                <a:gd name="connsiteX7" fmla="*/ 762000 w 2866896"/>
                <a:gd name="connsiteY7" fmla="*/ 256677 h 1031377"/>
                <a:gd name="connsiteX8" fmla="*/ 673100 w 2866896"/>
                <a:gd name="connsiteY8" fmla="*/ 282077 h 1031377"/>
                <a:gd name="connsiteX9" fmla="*/ 635000 w 2866896"/>
                <a:gd name="connsiteY9" fmla="*/ 294777 h 1031377"/>
                <a:gd name="connsiteX10" fmla="*/ 482600 w 2866896"/>
                <a:gd name="connsiteY10" fmla="*/ 320177 h 1031377"/>
                <a:gd name="connsiteX11" fmla="*/ 381000 w 2866896"/>
                <a:gd name="connsiteY11" fmla="*/ 345577 h 1031377"/>
                <a:gd name="connsiteX12" fmla="*/ 304800 w 2866896"/>
                <a:gd name="connsiteY12" fmla="*/ 370977 h 1031377"/>
                <a:gd name="connsiteX13" fmla="*/ 228600 w 2866896"/>
                <a:gd name="connsiteY13" fmla="*/ 409077 h 1031377"/>
                <a:gd name="connsiteX14" fmla="*/ 127000 w 2866896"/>
                <a:gd name="connsiteY14" fmla="*/ 459877 h 1031377"/>
                <a:gd name="connsiteX15" fmla="*/ 76200 w 2866896"/>
                <a:gd name="connsiteY15" fmla="*/ 485277 h 1031377"/>
                <a:gd name="connsiteX16" fmla="*/ 0 w 2866896"/>
                <a:gd name="connsiteY16" fmla="*/ 561477 h 1031377"/>
                <a:gd name="connsiteX17" fmla="*/ 25400 w 2866896"/>
                <a:gd name="connsiteY17" fmla="*/ 701177 h 1031377"/>
                <a:gd name="connsiteX18" fmla="*/ 50800 w 2866896"/>
                <a:gd name="connsiteY18" fmla="*/ 739277 h 1031377"/>
                <a:gd name="connsiteX19" fmla="*/ 127000 w 2866896"/>
                <a:gd name="connsiteY19" fmla="*/ 840877 h 1031377"/>
                <a:gd name="connsiteX20" fmla="*/ 177800 w 2866896"/>
                <a:gd name="connsiteY20" fmla="*/ 866277 h 1031377"/>
                <a:gd name="connsiteX21" fmla="*/ 254000 w 2866896"/>
                <a:gd name="connsiteY21" fmla="*/ 917077 h 1031377"/>
                <a:gd name="connsiteX22" fmla="*/ 355600 w 2866896"/>
                <a:gd name="connsiteY22" fmla="*/ 942477 h 1031377"/>
                <a:gd name="connsiteX23" fmla="*/ 444500 w 2866896"/>
                <a:gd name="connsiteY23" fmla="*/ 967877 h 1031377"/>
                <a:gd name="connsiteX24" fmla="*/ 533400 w 2866896"/>
                <a:gd name="connsiteY24" fmla="*/ 993277 h 1031377"/>
                <a:gd name="connsiteX25" fmla="*/ 800100 w 2866896"/>
                <a:gd name="connsiteY25" fmla="*/ 1018677 h 1031377"/>
                <a:gd name="connsiteX26" fmla="*/ 1270000 w 2866896"/>
                <a:gd name="connsiteY26" fmla="*/ 1005977 h 1031377"/>
                <a:gd name="connsiteX27" fmla="*/ 1333500 w 2866896"/>
                <a:gd name="connsiteY27" fmla="*/ 993277 h 1031377"/>
                <a:gd name="connsiteX28" fmla="*/ 1422400 w 2866896"/>
                <a:gd name="connsiteY28" fmla="*/ 980577 h 1031377"/>
                <a:gd name="connsiteX29" fmla="*/ 2070100 w 2866896"/>
                <a:gd name="connsiteY29" fmla="*/ 993277 h 1031377"/>
                <a:gd name="connsiteX30" fmla="*/ 2197100 w 2866896"/>
                <a:gd name="connsiteY30" fmla="*/ 1005977 h 1031377"/>
                <a:gd name="connsiteX31" fmla="*/ 2324100 w 2866896"/>
                <a:gd name="connsiteY31" fmla="*/ 1031377 h 1031377"/>
                <a:gd name="connsiteX32" fmla="*/ 2730500 w 2866896"/>
                <a:gd name="connsiteY32" fmla="*/ 1018677 h 1031377"/>
                <a:gd name="connsiteX33" fmla="*/ 2768600 w 2866896"/>
                <a:gd name="connsiteY33" fmla="*/ 1005977 h 1031377"/>
                <a:gd name="connsiteX34" fmla="*/ 2819400 w 2866896"/>
                <a:gd name="connsiteY34" fmla="*/ 993277 h 1031377"/>
                <a:gd name="connsiteX35" fmla="*/ 2844800 w 2866896"/>
                <a:gd name="connsiteY35" fmla="*/ 955177 h 1031377"/>
                <a:gd name="connsiteX36" fmla="*/ 2857500 w 2866896"/>
                <a:gd name="connsiteY36" fmla="*/ 917077 h 1031377"/>
                <a:gd name="connsiteX37" fmla="*/ 2819400 w 2866896"/>
                <a:gd name="connsiteY37" fmla="*/ 688477 h 1031377"/>
                <a:gd name="connsiteX38" fmla="*/ 2768600 w 2866896"/>
                <a:gd name="connsiteY38" fmla="*/ 612277 h 1031377"/>
                <a:gd name="connsiteX39" fmla="*/ 2616200 w 2866896"/>
                <a:gd name="connsiteY39" fmla="*/ 485277 h 1031377"/>
                <a:gd name="connsiteX40" fmla="*/ 2565400 w 2866896"/>
                <a:gd name="connsiteY40" fmla="*/ 447177 h 1031377"/>
                <a:gd name="connsiteX41" fmla="*/ 2438400 w 2866896"/>
                <a:gd name="connsiteY41" fmla="*/ 409077 h 1031377"/>
                <a:gd name="connsiteX42" fmla="*/ 2362200 w 2866896"/>
                <a:gd name="connsiteY42" fmla="*/ 383677 h 1031377"/>
                <a:gd name="connsiteX43" fmla="*/ 2197100 w 2866896"/>
                <a:gd name="connsiteY43" fmla="*/ 345577 h 1031377"/>
                <a:gd name="connsiteX44" fmla="*/ 2006600 w 2866896"/>
                <a:gd name="connsiteY44" fmla="*/ 332877 h 1031377"/>
                <a:gd name="connsiteX45" fmla="*/ 1866900 w 2866896"/>
                <a:gd name="connsiteY45" fmla="*/ 294777 h 1031377"/>
                <a:gd name="connsiteX46" fmla="*/ 1828800 w 2866896"/>
                <a:gd name="connsiteY46" fmla="*/ 256677 h 1031377"/>
                <a:gd name="connsiteX47" fmla="*/ 1790700 w 2866896"/>
                <a:gd name="connsiteY47" fmla="*/ 243977 h 1031377"/>
                <a:gd name="connsiteX48" fmla="*/ 1752600 w 2866896"/>
                <a:gd name="connsiteY48" fmla="*/ 218577 h 1031377"/>
                <a:gd name="connsiteX49" fmla="*/ 1625600 w 2866896"/>
                <a:gd name="connsiteY49" fmla="*/ 129677 h 1031377"/>
                <a:gd name="connsiteX50" fmla="*/ 1549400 w 2866896"/>
                <a:gd name="connsiteY50" fmla="*/ 91577 h 1031377"/>
                <a:gd name="connsiteX51" fmla="*/ 1473200 w 2866896"/>
                <a:gd name="connsiteY51" fmla="*/ 66177 h 1031377"/>
                <a:gd name="connsiteX52" fmla="*/ 1435100 w 2866896"/>
                <a:gd name="connsiteY52" fmla="*/ 53477 h 1031377"/>
                <a:gd name="connsiteX53" fmla="*/ 1397000 w 2866896"/>
                <a:gd name="connsiteY53" fmla="*/ 40777 h 1031377"/>
                <a:gd name="connsiteX54" fmla="*/ 1244600 w 2866896"/>
                <a:gd name="connsiteY54" fmla="*/ 28077 h 1031377"/>
                <a:gd name="connsiteX55" fmla="*/ 1155700 w 2866896"/>
                <a:gd name="connsiteY55" fmla="*/ 2677 h 1031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2866896" h="1031377">
                  <a:moveTo>
                    <a:pt x="1155700" y="2677"/>
                  </a:moveTo>
                  <a:cubicBezTo>
                    <a:pt x="1130300" y="560"/>
                    <a:pt x="1111851" y="6445"/>
                    <a:pt x="1092200" y="15377"/>
                  </a:cubicBezTo>
                  <a:cubicBezTo>
                    <a:pt x="1064409" y="28009"/>
                    <a:pt x="1016000" y="66177"/>
                    <a:pt x="1016000" y="66177"/>
                  </a:cubicBezTo>
                  <a:cubicBezTo>
                    <a:pt x="1007533" y="78877"/>
                    <a:pt x="1002087" y="94226"/>
                    <a:pt x="990600" y="104277"/>
                  </a:cubicBezTo>
                  <a:cubicBezTo>
                    <a:pt x="967626" y="124379"/>
                    <a:pt x="939800" y="138144"/>
                    <a:pt x="914400" y="155077"/>
                  </a:cubicBezTo>
                  <a:lnTo>
                    <a:pt x="876300" y="180477"/>
                  </a:lnTo>
                  <a:lnTo>
                    <a:pt x="800100" y="231277"/>
                  </a:lnTo>
                  <a:cubicBezTo>
                    <a:pt x="787400" y="239744"/>
                    <a:pt x="776480" y="251850"/>
                    <a:pt x="762000" y="256677"/>
                  </a:cubicBezTo>
                  <a:cubicBezTo>
                    <a:pt x="670649" y="287127"/>
                    <a:pt x="784728" y="250183"/>
                    <a:pt x="673100" y="282077"/>
                  </a:cubicBezTo>
                  <a:cubicBezTo>
                    <a:pt x="660228" y="285755"/>
                    <a:pt x="647987" y="291530"/>
                    <a:pt x="635000" y="294777"/>
                  </a:cubicBezTo>
                  <a:cubicBezTo>
                    <a:pt x="585478" y="307157"/>
                    <a:pt x="532779" y="313009"/>
                    <a:pt x="482600" y="320177"/>
                  </a:cubicBezTo>
                  <a:cubicBezTo>
                    <a:pt x="366995" y="358712"/>
                    <a:pt x="549579" y="299601"/>
                    <a:pt x="381000" y="345577"/>
                  </a:cubicBezTo>
                  <a:cubicBezTo>
                    <a:pt x="355169" y="352622"/>
                    <a:pt x="327077" y="356125"/>
                    <a:pt x="304800" y="370977"/>
                  </a:cubicBezTo>
                  <a:cubicBezTo>
                    <a:pt x="221304" y="426641"/>
                    <a:pt x="311226" y="371520"/>
                    <a:pt x="228600" y="409077"/>
                  </a:cubicBezTo>
                  <a:cubicBezTo>
                    <a:pt x="194130" y="424745"/>
                    <a:pt x="160867" y="442944"/>
                    <a:pt x="127000" y="459877"/>
                  </a:cubicBezTo>
                  <a:cubicBezTo>
                    <a:pt x="110067" y="468344"/>
                    <a:pt x="89587" y="471890"/>
                    <a:pt x="76200" y="485277"/>
                  </a:cubicBezTo>
                  <a:lnTo>
                    <a:pt x="0" y="561477"/>
                  </a:lnTo>
                  <a:cubicBezTo>
                    <a:pt x="4378" y="596500"/>
                    <a:pt x="5823" y="662022"/>
                    <a:pt x="25400" y="701177"/>
                  </a:cubicBezTo>
                  <a:cubicBezTo>
                    <a:pt x="32226" y="714829"/>
                    <a:pt x="41822" y="726933"/>
                    <a:pt x="50800" y="739277"/>
                  </a:cubicBezTo>
                  <a:cubicBezTo>
                    <a:pt x="75699" y="773513"/>
                    <a:pt x="89136" y="821945"/>
                    <a:pt x="127000" y="840877"/>
                  </a:cubicBezTo>
                  <a:cubicBezTo>
                    <a:pt x="143933" y="849344"/>
                    <a:pt x="161566" y="856537"/>
                    <a:pt x="177800" y="866277"/>
                  </a:cubicBezTo>
                  <a:cubicBezTo>
                    <a:pt x="203977" y="881983"/>
                    <a:pt x="224384" y="909673"/>
                    <a:pt x="254000" y="917077"/>
                  </a:cubicBezTo>
                  <a:cubicBezTo>
                    <a:pt x="287867" y="925544"/>
                    <a:pt x="322482" y="931438"/>
                    <a:pt x="355600" y="942477"/>
                  </a:cubicBezTo>
                  <a:cubicBezTo>
                    <a:pt x="446951" y="972927"/>
                    <a:pt x="332872" y="935983"/>
                    <a:pt x="444500" y="967877"/>
                  </a:cubicBezTo>
                  <a:cubicBezTo>
                    <a:pt x="492105" y="981479"/>
                    <a:pt x="478809" y="983351"/>
                    <a:pt x="533400" y="993277"/>
                  </a:cubicBezTo>
                  <a:cubicBezTo>
                    <a:pt x="628984" y="1010656"/>
                    <a:pt x="695930" y="1011236"/>
                    <a:pt x="800100" y="1018677"/>
                  </a:cubicBezTo>
                  <a:cubicBezTo>
                    <a:pt x="956733" y="1014444"/>
                    <a:pt x="1113487" y="1013430"/>
                    <a:pt x="1270000" y="1005977"/>
                  </a:cubicBezTo>
                  <a:cubicBezTo>
                    <a:pt x="1291561" y="1004950"/>
                    <a:pt x="1312208" y="996826"/>
                    <a:pt x="1333500" y="993277"/>
                  </a:cubicBezTo>
                  <a:cubicBezTo>
                    <a:pt x="1363027" y="988356"/>
                    <a:pt x="1392767" y="984810"/>
                    <a:pt x="1422400" y="980577"/>
                  </a:cubicBezTo>
                  <a:lnTo>
                    <a:pt x="2070100" y="993277"/>
                  </a:lnTo>
                  <a:cubicBezTo>
                    <a:pt x="2112622" y="994671"/>
                    <a:pt x="2155026" y="999666"/>
                    <a:pt x="2197100" y="1005977"/>
                  </a:cubicBezTo>
                  <a:cubicBezTo>
                    <a:pt x="2239794" y="1012381"/>
                    <a:pt x="2324100" y="1031377"/>
                    <a:pt x="2324100" y="1031377"/>
                  </a:cubicBezTo>
                  <a:cubicBezTo>
                    <a:pt x="2459567" y="1027144"/>
                    <a:pt x="2595188" y="1026409"/>
                    <a:pt x="2730500" y="1018677"/>
                  </a:cubicBezTo>
                  <a:cubicBezTo>
                    <a:pt x="2743865" y="1017913"/>
                    <a:pt x="2755728" y="1009655"/>
                    <a:pt x="2768600" y="1005977"/>
                  </a:cubicBezTo>
                  <a:cubicBezTo>
                    <a:pt x="2785383" y="1001182"/>
                    <a:pt x="2802467" y="997510"/>
                    <a:pt x="2819400" y="993277"/>
                  </a:cubicBezTo>
                  <a:cubicBezTo>
                    <a:pt x="2827867" y="980577"/>
                    <a:pt x="2837974" y="968829"/>
                    <a:pt x="2844800" y="955177"/>
                  </a:cubicBezTo>
                  <a:cubicBezTo>
                    <a:pt x="2850787" y="943203"/>
                    <a:pt x="2857500" y="930464"/>
                    <a:pt x="2857500" y="917077"/>
                  </a:cubicBezTo>
                  <a:cubicBezTo>
                    <a:pt x="2857500" y="798179"/>
                    <a:pt x="2866896" y="767637"/>
                    <a:pt x="2819400" y="688477"/>
                  </a:cubicBezTo>
                  <a:cubicBezTo>
                    <a:pt x="2803694" y="662300"/>
                    <a:pt x="2790186" y="633863"/>
                    <a:pt x="2768600" y="612277"/>
                  </a:cubicBezTo>
                  <a:cubicBezTo>
                    <a:pt x="2629203" y="472880"/>
                    <a:pt x="2757651" y="591365"/>
                    <a:pt x="2616200" y="485277"/>
                  </a:cubicBezTo>
                  <a:cubicBezTo>
                    <a:pt x="2599267" y="472577"/>
                    <a:pt x="2584332" y="456643"/>
                    <a:pt x="2565400" y="447177"/>
                  </a:cubicBezTo>
                  <a:cubicBezTo>
                    <a:pt x="2520499" y="424726"/>
                    <a:pt x="2483975" y="422750"/>
                    <a:pt x="2438400" y="409077"/>
                  </a:cubicBezTo>
                  <a:cubicBezTo>
                    <a:pt x="2412755" y="401384"/>
                    <a:pt x="2387600" y="392144"/>
                    <a:pt x="2362200" y="383677"/>
                  </a:cubicBezTo>
                  <a:cubicBezTo>
                    <a:pt x="2304870" y="364567"/>
                    <a:pt x="2267164" y="350248"/>
                    <a:pt x="2197100" y="345577"/>
                  </a:cubicBezTo>
                  <a:lnTo>
                    <a:pt x="2006600" y="332877"/>
                  </a:lnTo>
                  <a:cubicBezTo>
                    <a:pt x="1892013" y="304230"/>
                    <a:pt x="1938118" y="318516"/>
                    <a:pt x="1866900" y="294777"/>
                  </a:cubicBezTo>
                  <a:cubicBezTo>
                    <a:pt x="1854200" y="282077"/>
                    <a:pt x="1843744" y="266640"/>
                    <a:pt x="1828800" y="256677"/>
                  </a:cubicBezTo>
                  <a:cubicBezTo>
                    <a:pt x="1817661" y="249251"/>
                    <a:pt x="1802674" y="249964"/>
                    <a:pt x="1790700" y="243977"/>
                  </a:cubicBezTo>
                  <a:cubicBezTo>
                    <a:pt x="1777048" y="237151"/>
                    <a:pt x="1765020" y="227449"/>
                    <a:pt x="1752600" y="218577"/>
                  </a:cubicBezTo>
                  <a:cubicBezTo>
                    <a:pt x="1727242" y="200464"/>
                    <a:pt x="1647497" y="136976"/>
                    <a:pt x="1625600" y="129677"/>
                  </a:cubicBezTo>
                  <a:cubicBezTo>
                    <a:pt x="1486649" y="83360"/>
                    <a:pt x="1697116" y="157229"/>
                    <a:pt x="1549400" y="91577"/>
                  </a:cubicBezTo>
                  <a:cubicBezTo>
                    <a:pt x="1524934" y="80703"/>
                    <a:pt x="1498600" y="74644"/>
                    <a:pt x="1473200" y="66177"/>
                  </a:cubicBezTo>
                  <a:lnTo>
                    <a:pt x="1435100" y="53477"/>
                  </a:lnTo>
                  <a:cubicBezTo>
                    <a:pt x="1422400" y="49244"/>
                    <a:pt x="1410341" y="41889"/>
                    <a:pt x="1397000" y="40777"/>
                  </a:cubicBezTo>
                  <a:lnTo>
                    <a:pt x="1244600" y="28077"/>
                  </a:lnTo>
                  <a:cubicBezTo>
                    <a:pt x="1160368" y="0"/>
                    <a:pt x="1181100" y="4794"/>
                    <a:pt x="1155700" y="2677"/>
                  </a:cubicBezTo>
                  <a:close/>
                </a:path>
              </a:pathLst>
            </a:cu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等腰三角形 21"/>
            <p:cNvSpPr/>
            <p:nvPr/>
          </p:nvSpPr>
          <p:spPr>
            <a:xfrm>
              <a:off x="2844800" y="3848100"/>
              <a:ext cx="190500" cy="177800"/>
            </a:xfrm>
            <a:prstGeom prst="triangle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等腰三角形 22"/>
            <p:cNvSpPr/>
            <p:nvPr/>
          </p:nvSpPr>
          <p:spPr>
            <a:xfrm>
              <a:off x="2641600" y="4368800"/>
              <a:ext cx="190500" cy="177800"/>
            </a:xfrm>
            <a:prstGeom prst="triangle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等腰三角形 23"/>
            <p:cNvSpPr/>
            <p:nvPr/>
          </p:nvSpPr>
          <p:spPr>
            <a:xfrm>
              <a:off x="3302000" y="3759200"/>
              <a:ext cx="190500" cy="177800"/>
            </a:xfrm>
            <a:prstGeom prst="triangle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等腰三角形 24"/>
            <p:cNvSpPr/>
            <p:nvPr/>
          </p:nvSpPr>
          <p:spPr>
            <a:xfrm>
              <a:off x="3098800" y="4203700"/>
              <a:ext cx="190500" cy="177800"/>
            </a:xfrm>
            <a:prstGeom prst="triangle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等腰三角形 25"/>
            <p:cNvSpPr/>
            <p:nvPr/>
          </p:nvSpPr>
          <p:spPr>
            <a:xfrm>
              <a:off x="3797300" y="3911600"/>
              <a:ext cx="190500" cy="177800"/>
            </a:xfrm>
            <a:prstGeom prst="triangle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等腰三角形 26"/>
            <p:cNvSpPr/>
            <p:nvPr/>
          </p:nvSpPr>
          <p:spPr>
            <a:xfrm>
              <a:off x="3581400" y="4292600"/>
              <a:ext cx="190500" cy="177800"/>
            </a:xfrm>
            <a:prstGeom prst="triangle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等腰三角形 27"/>
            <p:cNvSpPr/>
            <p:nvPr/>
          </p:nvSpPr>
          <p:spPr>
            <a:xfrm>
              <a:off x="2667000" y="4749800"/>
              <a:ext cx="190500" cy="177800"/>
            </a:xfrm>
            <a:prstGeom prst="triangle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等腰三角形 28"/>
            <p:cNvSpPr/>
            <p:nvPr/>
          </p:nvSpPr>
          <p:spPr>
            <a:xfrm>
              <a:off x="3136900" y="4724400"/>
              <a:ext cx="190500" cy="177800"/>
            </a:xfrm>
            <a:prstGeom prst="triangle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矩形 29"/>
            <p:cNvSpPr/>
            <p:nvPr/>
          </p:nvSpPr>
          <p:spPr>
            <a:xfrm>
              <a:off x="4978400" y="3924300"/>
              <a:ext cx="177800" cy="19050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矩形 30"/>
            <p:cNvSpPr/>
            <p:nvPr/>
          </p:nvSpPr>
          <p:spPr>
            <a:xfrm>
              <a:off x="4622800" y="4279900"/>
              <a:ext cx="177800" cy="19050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矩形 31"/>
            <p:cNvSpPr/>
            <p:nvPr/>
          </p:nvSpPr>
          <p:spPr>
            <a:xfrm>
              <a:off x="5143500" y="4381500"/>
              <a:ext cx="177800" cy="19050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矩形 32"/>
            <p:cNvSpPr/>
            <p:nvPr/>
          </p:nvSpPr>
          <p:spPr>
            <a:xfrm>
              <a:off x="4318000" y="4635500"/>
              <a:ext cx="177800" cy="19050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矩形 33"/>
            <p:cNvSpPr/>
            <p:nvPr/>
          </p:nvSpPr>
          <p:spPr>
            <a:xfrm>
              <a:off x="4876800" y="4737100"/>
              <a:ext cx="177800" cy="19050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矩形 34"/>
            <p:cNvSpPr/>
            <p:nvPr/>
          </p:nvSpPr>
          <p:spPr>
            <a:xfrm>
              <a:off x="5473700" y="4673600"/>
              <a:ext cx="177800" cy="19050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矩形 35"/>
            <p:cNvSpPr/>
            <p:nvPr/>
          </p:nvSpPr>
          <p:spPr>
            <a:xfrm>
              <a:off x="5435600" y="3898900"/>
              <a:ext cx="177800" cy="19050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矩形 36"/>
            <p:cNvSpPr/>
            <p:nvPr/>
          </p:nvSpPr>
          <p:spPr>
            <a:xfrm>
              <a:off x="5588000" y="4229100"/>
              <a:ext cx="177800" cy="19050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椭圆 37"/>
            <p:cNvSpPr/>
            <p:nvPr/>
          </p:nvSpPr>
          <p:spPr>
            <a:xfrm>
              <a:off x="3467100" y="5689600"/>
              <a:ext cx="203200" cy="2159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椭圆 38"/>
            <p:cNvSpPr/>
            <p:nvPr/>
          </p:nvSpPr>
          <p:spPr>
            <a:xfrm>
              <a:off x="3797300" y="5562600"/>
              <a:ext cx="203200" cy="2159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椭圆 39"/>
            <p:cNvSpPr/>
            <p:nvPr/>
          </p:nvSpPr>
          <p:spPr>
            <a:xfrm>
              <a:off x="3784600" y="5156200"/>
              <a:ext cx="203200" cy="2159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椭圆 40"/>
            <p:cNvSpPr/>
            <p:nvPr/>
          </p:nvSpPr>
          <p:spPr>
            <a:xfrm>
              <a:off x="4241800" y="5499100"/>
              <a:ext cx="203200" cy="2159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椭圆 41"/>
            <p:cNvSpPr/>
            <p:nvPr/>
          </p:nvSpPr>
          <p:spPr>
            <a:xfrm>
              <a:off x="4610100" y="5537200"/>
              <a:ext cx="203200" cy="2159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椭圆 42"/>
            <p:cNvSpPr/>
            <p:nvPr/>
          </p:nvSpPr>
          <p:spPr>
            <a:xfrm>
              <a:off x="5041900" y="5689600"/>
              <a:ext cx="203200" cy="2159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椭圆 43"/>
            <p:cNvSpPr/>
            <p:nvPr/>
          </p:nvSpPr>
          <p:spPr>
            <a:xfrm>
              <a:off x="3289300" y="5397500"/>
              <a:ext cx="203200" cy="2159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椭圆 44"/>
            <p:cNvSpPr/>
            <p:nvPr/>
          </p:nvSpPr>
          <p:spPr>
            <a:xfrm>
              <a:off x="2946400" y="5588000"/>
              <a:ext cx="203200" cy="2159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490017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密度聚类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260350" y="1266824"/>
            <a:ext cx="8616950" cy="4981576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DBSCAN</a:t>
            </a:r>
            <a:r>
              <a:rPr dirty="0" smtClean="0"/>
              <a:t>算法：基于一组“邻域”参数                 来刻画样本分布的紧密程度。</a:t>
            </a:r>
            <a:endParaRPr lang="en-US" dirty="0" smtClean="0"/>
          </a:p>
          <a:p>
            <a:r>
              <a:rPr altLang="en-US" dirty="0" smtClean="0"/>
              <a:t>基本概念：</a:t>
            </a:r>
            <a:endParaRPr lang="en-US" altLang="en-US" dirty="0" smtClean="0"/>
          </a:p>
          <a:p>
            <a:pPr lvl="1"/>
            <a:r>
              <a:rPr lang="zh-CN" altLang="en-US" dirty="0" smtClean="0"/>
              <a:t>   邻域：对样本           ，其   邻域包含样本集</a:t>
            </a:r>
            <a:r>
              <a:rPr lang="en-US" altLang="zh-CN" dirty="0"/>
              <a:t> </a:t>
            </a:r>
            <a:r>
              <a:rPr lang="en-US" altLang="zh-CN" dirty="0" smtClean="0"/>
              <a:t>   </a:t>
            </a:r>
            <a:r>
              <a:rPr lang="zh-CN" altLang="en-US" dirty="0" smtClean="0"/>
              <a:t>中与    的距离不大于    的样本；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核心对象：若样本    的   邻域至少包含</a:t>
            </a:r>
            <a:r>
              <a:rPr lang="en-US" altLang="zh-CN" sz="1800" dirty="0" err="1" smtClean="0"/>
              <a:t>MinPts</a:t>
            </a:r>
            <a:r>
              <a:rPr lang="zh-CN" altLang="en-US" dirty="0" smtClean="0"/>
              <a:t>个样本，则该样本点为一个核心对象；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密度直达：若样本     位于样本   的   邻域中，且   是一个核心对象，则称样本    由    密度直达；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密度可达：对样本   与    ，若存在样本序列                    ，其中</a:t>
            </a:r>
            <a:endParaRPr lang="en-US" altLang="zh-CN" dirty="0" smtClean="0"/>
          </a:p>
          <a:p>
            <a:pPr lvl="1">
              <a:buNone/>
            </a:pPr>
            <a:r>
              <a:rPr lang="en-US" altLang="zh-CN" dirty="0" smtClean="0"/>
              <a:t>                            </a:t>
            </a:r>
            <a:r>
              <a:rPr lang="zh-CN" altLang="en-US" dirty="0" smtClean="0"/>
              <a:t>且       由    密度直达，则该两样本密度可达； </a:t>
            </a:r>
            <a:r>
              <a:rPr lang="en-US" altLang="zh-CN" dirty="0" smtClean="0"/>
              <a:t>     </a:t>
            </a:r>
          </a:p>
          <a:p>
            <a:pPr lvl="1"/>
            <a:r>
              <a:rPr lang="zh-CN" altLang="en-US" dirty="0" smtClean="0"/>
              <a:t>密度相连：对样本    与    ，若存在样本    使得两样本均由    密度可达，则称该两样本密度相连。</a:t>
            </a:r>
            <a:endParaRPr lang="zh-CN" altLang="en-US" dirty="0"/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/>
          </p:nvPr>
        </p:nvGraphicFramePr>
        <p:xfrm>
          <a:off x="5620750" y="1340712"/>
          <a:ext cx="1449873" cy="336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335" name="Formula" r:id="rId3" imgW="764640" imgH="177480" progId="Equation.Ribbit">
                  <p:embed/>
                </p:oleObj>
              </mc:Choice>
              <mc:Fallback>
                <p:oleObj name="Formula" r:id="rId3" imgW="764640" imgH="17748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620750" y="1340712"/>
                        <a:ext cx="1449873" cy="336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对象 28"/>
          <p:cNvGraphicFramePr>
            <a:graphicFrameLocks noChangeAspect="1"/>
          </p:cNvGraphicFramePr>
          <p:nvPr>
            <p:extLst/>
          </p:nvPr>
        </p:nvGraphicFramePr>
        <p:xfrm>
          <a:off x="1047810" y="2438752"/>
          <a:ext cx="196153" cy="2807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336" name="Formula" r:id="rId5" imgW="61200" imgH="117360" progId="Equation.Ribbit">
                  <p:embed/>
                </p:oleObj>
              </mc:Choice>
              <mc:Fallback>
                <p:oleObj name="Formula" r:id="rId5" imgW="61200" imgH="11736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47810" y="2438752"/>
                        <a:ext cx="196153" cy="28075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对象 29"/>
          <p:cNvGraphicFramePr>
            <a:graphicFrameLocks noChangeAspect="1"/>
          </p:cNvGraphicFramePr>
          <p:nvPr>
            <p:extLst/>
          </p:nvPr>
        </p:nvGraphicFramePr>
        <p:xfrm>
          <a:off x="6409789" y="2421192"/>
          <a:ext cx="227909" cy="2805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337" name="Formula" r:id="rId7" imgW="125640" imgH="154440" progId="Equation.Ribbit">
                  <p:embed/>
                </p:oleObj>
              </mc:Choice>
              <mc:Fallback>
                <p:oleObj name="Formula" r:id="rId7" imgW="125640" imgH="15444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409789" y="2421192"/>
                        <a:ext cx="227909" cy="28056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对象 30"/>
          <p:cNvGraphicFramePr>
            <a:graphicFrameLocks noChangeAspect="1"/>
          </p:cNvGraphicFramePr>
          <p:nvPr>
            <p:extLst/>
          </p:nvPr>
        </p:nvGraphicFramePr>
        <p:xfrm>
          <a:off x="2854585" y="2413418"/>
          <a:ext cx="903821" cy="3344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338" name="Formula" r:id="rId9" imgW="454320" imgH="167760" progId="Equation.Ribbit">
                  <p:embed/>
                </p:oleObj>
              </mc:Choice>
              <mc:Fallback>
                <p:oleObj name="Formula" r:id="rId9" imgW="454320" imgH="16776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854585" y="2413418"/>
                        <a:ext cx="903821" cy="33441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对象 31"/>
          <p:cNvGraphicFramePr>
            <a:graphicFrameLocks noChangeAspect="1"/>
          </p:cNvGraphicFramePr>
          <p:nvPr>
            <p:extLst/>
          </p:nvPr>
        </p:nvGraphicFramePr>
        <p:xfrm>
          <a:off x="7256056" y="2438751"/>
          <a:ext cx="276225" cy="268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339" name="Formula" r:id="rId11" imgW="134640" imgH="130680" progId="Equation.Ribbit">
                  <p:embed/>
                </p:oleObj>
              </mc:Choice>
              <mc:Fallback>
                <p:oleObj name="Formula" r:id="rId11" imgW="134640" imgH="13068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7256056" y="2438751"/>
                        <a:ext cx="276225" cy="2682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对象 32"/>
          <p:cNvGraphicFramePr>
            <a:graphicFrameLocks noChangeAspect="1"/>
          </p:cNvGraphicFramePr>
          <p:nvPr>
            <p:extLst/>
          </p:nvPr>
        </p:nvGraphicFramePr>
        <p:xfrm>
          <a:off x="4526961" y="3676713"/>
          <a:ext cx="255588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340" name="Formula" r:id="rId13" imgW="125280" imgH="118080" progId="Equation.Ribbit">
                  <p:embed/>
                </p:oleObj>
              </mc:Choice>
              <mc:Fallback>
                <p:oleObj name="Formula" r:id="rId13" imgW="125280" imgH="11808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4526961" y="3676713"/>
                        <a:ext cx="255588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对象 33"/>
          <p:cNvGraphicFramePr>
            <a:graphicFrameLocks noChangeAspect="1"/>
          </p:cNvGraphicFramePr>
          <p:nvPr>
            <p:extLst/>
          </p:nvPr>
        </p:nvGraphicFramePr>
        <p:xfrm>
          <a:off x="6001198" y="4259076"/>
          <a:ext cx="1736725" cy="242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341" name="Formula" r:id="rId15" imgW="851760" imgH="117360" progId="Equation.Ribbit">
                  <p:embed/>
                </p:oleObj>
              </mc:Choice>
              <mc:Fallback>
                <p:oleObj name="Formula" r:id="rId15" imgW="851760" imgH="11736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6001198" y="4259076"/>
                        <a:ext cx="1736725" cy="2428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对象 34"/>
          <p:cNvGraphicFramePr>
            <a:graphicFrameLocks noChangeAspect="1"/>
          </p:cNvGraphicFramePr>
          <p:nvPr>
            <p:extLst/>
          </p:nvPr>
        </p:nvGraphicFramePr>
        <p:xfrm>
          <a:off x="982382" y="4636294"/>
          <a:ext cx="2076450" cy="268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342" name="Formula" r:id="rId17" imgW="1018800" imgH="130680" progId="Equation.Ribbit">
                  <p:embed/>
                </p:oleObj>
              </mc:Choice>
              <mc:Fallback>
                <p:oleObj name="Formula" r:id="rId17" imgW="1018800" imgH="13068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982382" y="4636294"/>
                        <a:ext cx="2076450" cy="2682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" name="对象 35"/>
          <p:cNvGraphicFramePr>
            <a:graphicFrameLocks noChangeAspect="1"/>
          </p:cNvGraphicFramePr>
          <p:nvPr>
            <p:extLst/>
          </p:nvPr>
        </p:nvGraphicFramePr>
        <p:xfrm>
          <a:off x="3474675" y="4647395"/>
          <a:ext cx="523875" cy="268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343" name="Formula" r:id="rId19" imgW="257760" imgH="130320" progId="Equation.Ribbit">
                  <p:embed/>
                </p:oleObj>
              </mc:Choice>
              <mc:Fallback>
                <p:oleObj name="Formula" r:id="rId19" imgW="257760" imgH="13032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3474675" y="4647395"/>
                        <a:ext cx="523875" cy="2682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对象 36"/>
          <p:cNvGraphicFramePr>
            <a:graphicFrameLocks noChangeAspect="1"/>
          </p:cNvGraphicFramePr>
          <p:nvPr>
            <p:extLst/>
          </p:nvPr>
        </p:nvGraphicFramePr>
        <p:xfrm>
          <a:off x="4335462" y="4648993"/>
          <a:ext cx="252413" cy="242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344" name="Formula" r:id="rId21" imgW="124560" imgH="117360" progId="Equation.Ribbit">
                  <p:embed/>
                </p:oleObj>
              </mc:Choice>
              <mc:Fallback>
                <p:oleObj name="Formula" r:id="rId21" imgW="124560" imgH="11736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4335462" y="4648993"/>
                        <a:ext cx="252413" cy="2428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对象 37"/>
          <p:cNvGraphicFramePr>
            <a:graphicFrameLocks noChangeAspect="1"/>
          </p:cNvGraphicFramePr>
          <p:nvPr>
            <p:extLst/>
          </p:nvPr>
        </p:nvGraphicFramePr>
        <p:xfrm>
          <a:off x="5571213" y="4962002"/>
          <a:ext cx="29845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345" name="Formula" r:id="rId23" imgW="146520" imgH="118080" progId="Equation.Ribbit">
                  <p:embed/>
                </p:oleObj>
              </mc:Choice>
              <mc:Fallback>
                <p:oleObj name="Formula" r:id="rId23" imgW="146520" imgH="11808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5571213" y="4962002"/>
                        <a:ext cx="29845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" name="对象 38"/>
          <p:cNvGraphicFramePr>
            <a:graphicFrameLocks noChangeAspect="1"/>
          </p:cNvGraphicFramePr>
          <p:nvPr>
            <p:extLst/>
          </p:nvPr>
        </p:nvGraphicFramePr>
        <p:xfrm>
          <a:off x="4346104" y="2438751"/>
          <a:ext cx="196153" cy="2807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346" name="Formula" r:id="rId25" imgW="61200" imgH="117360" progId="Equation.Ribbit">
                  <p:embed/>
                </p:oleObj>
              </mc:Choice>
              <mc:Fallback>
                <p:oleObj name="Formula" r:id="rId25" imgW="61200" imgH="11736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346104" y="2438751"/>
                        <a:ext cx="196153" cy="28075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" name="对象 39"/>
          <p:cNvGraphicFramePr>
            <a:graphicFrameLocks noChangeAspect="1"/>
          </p:cNvGraphicFramePr>
          <p:nvPr>
            <p:extLst/>
          </p:nvPr>
        </p:nvGraphicFramePr>
        <p:xfrm>
          <a:off x="3711129" y="3085895"/>
          <a:ext cx="196153" cy="2807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347" name="Formula" r:id="rId26" imgW="61200" imgH="117360" progId="Equation.Ribbit">
                  <p:embed/>
                </p:oleObj>
              </mc:Choice>
              <mc:Fallback>
                <p:oleObj name="Formula" r:id="rId26" imgW="61200" imgH="11736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711129" y="3085895"/>
                        <a:ext cx="196153" cy="28075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" name="对象 40"/>
          <p:cNvGraphicFramePr>
            <a:graphicFrameLocks noChangeAspect="1"/>
          </p:cNvGraphicFramePr>
          <p:nvPr>
            <p:extLst/>
          </p:nvPr>
        </p:nvGraphicFramePr>
        <p:xfrm>
          <a:off x="3103563" y="3062156"/>
          <a:ext cx="276225" cy="268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348" name="Formula" r:id="rId27" imgW="134640" imgH="130680" progId="Equation.Ribbit">
                  <p:embed/>
                </p:oleObj>
              </mc:Choice>
              <mc:Fallback>
                <p:oleObj name="Formula" r:id="rId27" imgW="134640" imgH="13068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103563" y="3062156"/>
                        <a:ext cx="276225" cy="2682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" name="对象 41"/>
          <p:cNvGraphicFramePr>
            <a:graphicFrameLocks noChangeAspect="1"/>
          </p:cNvGraphicFramePr>
          <p:nvPr>
            <p:extLst/>
          </p:nvPr>
        </p:nvGraphicFramePr>
        <p:xfrm>
          <a:off x="3121946" y="3652380"/>
          <a:ext cx="276225" cy="268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349" name="Formula" r:id="rId28" imgW="134640" imgH="130680" progId="Equation.Ribbit">
                  <p:embed/>
                </p:oleObj>
              </mc:Choice>
              <mc:Fallback>
                <p:oleObj name="Formula" r:id="rId28" imgW="134640" imgH="13068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121946" y="3652380"/>
                        <a:ext cx="276225" cy="2682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" name="对象 42"/>
          <p:cNvGraphicFramePr>
            <a:graphicFrameLocks noChangeAspect="1"/>
          </p:cNvGraphicFramePr>
          <p:nvPr>
            <p:extLst/>
          </p:nvPr>
        </p:nvGraphicFramePr>
        <p:xfrm>
          <a:off x="6581716" y="3682516"/>
          <a:ext cx="255588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350" name="Formula" r:id="rId29" imgW="125280" imgH="118080" progId="Equation.Ribbit">
                  <p:embed/>
                </p:oleObj>
              </mc:Choice>
              <mc:Fallback>
                <p:oleObj name="Formula" r:id="rId29" imgW="125280" imgH="11808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6581716" y="3682516"/>
                        <a:ext cx="255588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" name="对象 43"/>
          <p:cNvGraphicFramePr>
            <a:graphicFrameLocks noChangeAspect="1"/>
          </p:cNvGraphicFramePr>
          <p:nvPr>
            <p:extLst/>
          </p:nvPr>
        </p:nvGraphicFramePr>
        <p:xfrm>
          <a:off x="2090738" y="3939381"/>
          <a:ext cx="276225" cy="268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351" name="Formula" r:id="rId30" imgW="134640" imgH="130680" progId="Equation.Ribbit">
                  <p:embed/>
                </p:oleObj>
              </mc:Choice>
              <mc:Fallback>
                <p:oleObj name="Formula" r:id="rId30" imgW="134640" imgH="13068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090738" y="3939381"/>
                        <a:ext cx="276225" cy="2682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" name="对象 44"/>
          <p:cNvGraphicFramePr>
            <a:graphicFrameLocks noChangeAspect="1"/>
          </p:cNvGraphicFramePr>
          <p:nvPr>
            <p:extLst/>
          </p:nvPr>
        </p:nvGraphicFramePr>
        <p:xfrm>
          <a:off x="2712667" y="3952875"/>
          <a:ext cx="255588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352" name="Formula" r:id="rId31" imgW="125280" imgH="118080" progId="Equation.Ribbit">
                  <p:embed/>
                </p:oleObj>
              </mc:Choice>
              <mc:Fallback>
                <p:oleObj name="Formula" r:id="rId31" imgW="125280" imgH="11808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2712667" y="3952875"/>
                        <a:ext cx="255588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" name="对象 45"/>
          <p:cNvGraphicFramePr>
            <a:graphicFrameLocks noChangeAspect="1"/>
          </p:cNvGraphicFramePr>
          <p:nvPr>
            <p:extLst/>
          </p:nvPr>
        </p:nvGraphicFramePr>
        <p:xfrm>
          <a:off x="3623701" y="4299588"/>
          <a:ext cx="276225" cy="268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353" name="Formula" r:id="rId32" imgW="134640" imgH="130680" progId="Equation.Ribbit">
                  <p:embed/>
                </p:oleObj>
              </mc:Choice>
              <mc:Fallback>
                <p:oleObj name="Formula" r:id="rId32" imgW="134640" imgH="13068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623701" y="4299588"/>
                        <a:ext cx="276225" cy="2682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" name="对象 46"/>
          <p:cNvGraphicFramePr>
            <a:graphicFrameLocks noChangeAspect="1"/>
          </p:cNvGraphicFramePr>
          <p:nvPr>
            <p:extLst/>
          </p:nvPr>
        </p:nvGraphicFramePr>
        <p:xfrm>
          <a:off x="3087257" y="4301832"/>
          <a:ext cx="255588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354" name="Formula" r:id="rId33" imgW="125280" imgH="118080" progId="Equation.Ribbit">
                  <p:embed/>
                </p:oleObj>
              </mc:Choice>
              <mc:Fallback>
                <p:oleObj name="Formula" r:id="rId33" imgW="125280" imgH="11808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3087257" y="4301832"/>
                        <a:ext cx="255588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" name="对象 47"/>
          <p:cNvGraphicFramePr>
            <a:graphicFrameLocks noChangeAspect="1"/>
          </p:cNvGraphicFramePr>
          <p:nvPr>
            <p:extLst/>
          </p:nvPr>
        </p:nvGraphicFramePr>
        <p:xfrm>
          <a:off x="3113881" y="4977824"/>
          <a:ext cx="255588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355" name="Formula" r:id="rId34" imgW="125280" imgH="118080" progId="Equation.Ribbit">
                  <p:embed/>
                </p:oleObj>
              </mc:Choice>
              <mc:Fallback>
                <p:oleObj name="Formula" r:id="rId34" imgW="125280" imgH="11808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3113881" y="4977824"/>
                        <a:ext cx="255588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" name="对象 48"/>
          <p:cNvGraphicFramePr>
            <a:graphicFrameLocks noChangeAspect="1"/>
          </p:cNvGraphicFramePr>
          <p:nvPr>
            <p:extLst/>
          </p:nvPr>
        </p:nvGraphicFramePr>
        <p:xfrm>
          <a:off x="3708074" y="4973000"/>
          <a:ext cx="276225" cy="268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356" name="Formula" r:id="rId35" imgW="134640" imgH="130680" progId="Equation.Ribbit">
                  <p:embed/>
                </p:oleObj>
              </mc:Choice>
              <mc:Fallback>
                <p:oleObj name="Formula" r:id="rId35" imgW="134640" imgH="13068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708074" y="4973000"/>
                        <a:ext cx="276225" cy="2682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" name="对象 49"/>
          <p:cNvGraphicFramePr>
            <a:graphicFrameLocks noChangeAspect="1"/>
          </p:cNvGraphicFramePr>
          <p:nvPr>
            <p:extLst/>
          </p:nvPr>
        </p:nvGraphicFramePr>
        <p:xfrm>
          <a:off x="7706045" y="4974350"/>
          <a:ext cx="29845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357" name="Formula" r:id="rId36" imgW="146520" imgH="118080" progId="Equation.Ribbit">
                  <p:embed/>
                </p:oleObj>
              </mc:Choice>
              <mc:Fallback>
                <p:oleObj name="Formula" r:id="rId36" imgW="146520" imgH="11808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7706045" y="4974350"/>
                        <a:ext cx="29845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" name="对象 50"/>
          <p:cNvGraphicFramePr>
            <a:graphicFrameLocks noChangeAspect="1"/>
          </p:cNvGraphicFramePr>
          <p:nvPr>
            <p:extLst/>
          </p:nvPr>
        </p:nvGraphicFramePr>
        <p:xfrm>
          <a:off x="1632305" y="2713832"/>
          <a:ext cx="196153" cy="2807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358" name="Formula" r:id="rId37" imgW="61200" imgH="117360" progId="Equation.Ribbit">
                  <p:embed/>
                </p:oleObj>
              </mc:Choice>
              <mc:Fallback>
                <p:oleObj name="Formula" r:id="rId37" imgW="61200" imgH="11736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632305" y="2713832"/>
                        <a:ext cx="196153" cy="28075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" name="对象 51"/>
          <p:cNvGraphicFramePr>
            <a:graphicFrameLocks noChangeAspect="1"/>
          </p:cNvGraphicFramePr>
          <p:nvPr>
            <p:extLst/>
          </p:nvPr>
        </p:nvGraphicFramePr>
        <p:xfrm>
          <a:off x="5101393" y="3655342"/>
          <a:ext cx="196153" cy="2807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359" name="Formula" r:id="rId38" imgW="61200" imgH="117360" progId="Equation.Ribbit">
                  <p:embed/>
                </p:oleObj>
              </mc:Choice>
              <mc:Fallback>
                <p:oleObj name="Formula" r:id="rId38" imgW="61200" imgH="11736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101393" y="3655342"/>
                        <a:ext cx="196153" cy="28075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96730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密度聚类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/>
              <p:cNvSpPr>
                <a:spLocks noGrp="1"/>
              </p:cNvSpPr>
              <p:nvPr>
                <p:ph idx="1"/>
              </p:nvPr>
            </p:nvSpPr>
            <p:spPr>
              <a:xfrm>
                <a:off x="260350" y="1266823"/>
                <a:ext cx="8883650" cy="5061787"/>
              </a:xfrm>
            </p:spPr>
            <p:txBody>
              <a:bodyPr>
                <a:normAutofit/>
              </a:bodyPr>
              <a:lstStyle/>
              <a:p>
                <a:r>
                  <a:rPr lang="zh-CN" altLang="en-US" dirty="0" smtClean="0"/>
                  <a:t>一个例子</a:t>
                </a:r>
                <a:endParaRPr lang="en-US" altLang="zh-CN" dirty="0" smtClean="0"/>
              </a:p>
              <a:p>
                <a:pPr marL="0" indent="0">
                  <a:buNone/>
                </a:pPr>
                <a:r>
                  <a:rPr lang="zh-CN" altLang="en-US" dirty="0" smtClean="0"/>
                  <a:t>    令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𝑀𝑖𝑛𝑃𝑡𝑠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zh-CN" altLang="en-US" dirty="0" smtClean="0"/>
                  <a:t>，则</a:t>
                </a:r>
                <a:endParaRPr lang="en-US" altLang="zh-CN" dirty="0" smtClean="0"/>
              </a:p>
              <a:p>
                <a:pPr marL="0" indent="0">
                  <a:buNone/>
                </a:pPr>
                <a:r>
                  <a:rPr lang="zh-CN" altLang="en-US" dirty="0" smtClean="0"/>
                  <a:t>    虚线显示出   领域。</a:t>
                </a:r>
                <a:endParaRPr lang="en-US" altLang="zh-CN" dirty="0" smtClean="0"/>
              </a:p>
              <a:p>
                <a:pPr marL="0" indent="0">
                  <a:buNone/>
                </a:pPr>
                <a:r>
                  <a:rPr lang="en-US" altLang="zh-CN" dirty="0" smtClean="0"/>
                  <a:t>       </a:t>
                </a:r>
                <a:r>
                  <a:rPr lang="zh-CN" altLang="en-US" dirty="0" smtClean="0"/>
                  <a:t>是核心对象。</a:t>
                </a:r>
                <a:endParaRPr lang="en-US" altLang="zh-CN" dirty="0" smtClean="0"/>
              </a:p>
              <a:p>
                <a:pPr marL="0" indent="0">
                  <a:buNone/>
                </a:pPr>
                <a:r>
                  <a:rPr lang="zh-CN" altLang="en-US" dirty="0" smtClean="0"/>
                  <a:t>       由    密度直达</a:t>
                </a:r>
                <a:r>
                  <a:rPr lang="zh-CN" altLang="en-US" dirty="0"/>
                  <a:t>。</a:t>
                </a:r>
                <a:endParaRPr lang="en-US" altLang="zh-CN" dirty="0" smtClean="0"/>
              </a:p>
              <a:p>
                <a:pPr marL="0" indent="0">
                  <a:buNone/>
                </a:pPr>
                <a:r>
                  <a:rPr lang="zh-CN" altLang="en-US" dirty="0" smtClean="0"/>
                  <a:t>       由    密度可达。</a:t>
                </a:r>
                <a:endParaRPr lang="en-US" altLang="zh-CN" dirty="0" smtClean="0"/>
              </a:p>
              <a:p>
                <a:pPr marL="0" indent="0">
                  <a:buNone/>
                </a:pPr>
                <a:r>
                  <a:rPr lang="zh-CN" altLang="en-US" dirty="0" smtClean="0"/>
                  <a:t>       与    密度相连。</a:t>
                </a:r>
                <a:endParaRPr lang="en-US" altLang="zh-CN" dirty="0" smtClean="0"/>
              </a:p>
              <a:p>
                <a:pPr marL="0" indent="0">
                  <a:buNone/>
                </a:pPr>
                <a:endParaRPr lang="en-US" altLang="zh-CN" dirty="0" smtClean="0"/>
              </a:p>
            </p:txBody>
          </p:sp>
        </mc:Choice>
        <mc:Fallback xmlns="">
          <p:sp>
            <p:nvSpPr>
              <p:cNvPr id="5" name="内容占位符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0350" y="1266823"/>
                <a:ext cx="8883650" cy="5061787"/>
              </a:xfrm>
              <a:blipFill rotWithShape="0">
                <a:blip r:embed="rId3"/>
                <a:stretch>
                  <a:fillRect l="-755" t="-18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7742" y="1668127"/>
            <a:ext cx="5264994" cy="2482768"/>
          </a:xfrm>
          <a:prstGeom prst="rect">
            <a:avLst/>
          </a:prstGeom>
        </p:spPr>
      </p:pic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08019879"/>
              </p:ext>
            </p:extLst>
          </p:nvPr>
        </p:nvGraphicFramePr>
        <p:xfrm>
          <a:off x="2217817" y="2235593"/>
          <a:ext cx="196153" cy="2807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921" name="Formula" r:id="rId5" imgW="61200" imgH="117360" progId="Equation.Ribbit">
                  <p:embed/>
                </p:oleObj>
              </mc:Choice>
              <mc:Fallback>
                <p:oleObj name="Formula" r:id="rId5" imgW="61200" imgH="11736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217817" y="2235593"/>
                        <a:ext cx="196153" cy="28075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28200318"/>
              </p:ext>
            </p:extLst>
          </p:nvPr>
        </p:nvGraphicFramePr>
        <p:xfrm>
          <a:off x="758647" y="2666623"/>
          <a:ext cx="282575" cy="242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922" name="Formula" r:id="rId7" imgW="137880" imgH="117360" progId="Equation.Ribbit">
                  <p:embed/>
                </p:oleObj>
              </mc:Choice>
              <mc:Fallback>
                <p:oleObj name="Formula" r:id="rId7" imgW="137880" imgH="11736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58647" y="2666623"/>
                        <a:ext cx="282575" cy="2428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65130703"/>
              </p:ext>
            </p:extLst>
          </p:nvPr>
        </p:nvGraphicFramePr>
        <p:xfrm>
          <a:off x="754677" y="3112708"/>
          <a:ext cx="290513" cy="242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923" name="Formula" r:id="rId9" imgW="141480" imgH="117360" progId="Equation.Ribbit">
                  <p:embed/>
                </p:oleObj>
              </mc:Choice>
              <mc:Fallback>
                <p:oleObj name="Formula" r:id="rId9" imgW="141480" imgH="11736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54677" y="3112708"/>
                        <a:ext cx="290513" cy="2428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78128118"/>
              </p:ext>
            </p:extLst>
          </p:nvPr>
        </p:nvGraphicFramePr>
        <p:xfrm>
          <a:off x="755470" y="3551654"/>
          <a:ext cx="288925" cy="246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924" name="Formula" r:id="rId11" imgW="141840" imgH="118440" progId="Equation.Ribbit">
                  <p:embed/>
                </p:oleObj>
              </mc:Choice>
              <mc:Fallback>
                <p:oleObj name="Formula" r:id="rId11" imgW="141840" imgH="11844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755470" y="3551654"/>
                        <a:ext cx="288925" cy="2460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93201240"/>
              </p:ext>
            </p:extLst>
          </p:nvPr>
        </p:nvGraphicFramePr>
        <p:xfrm>
          <a:off x="1363973" y="3934448"/>
          <a:ext cx="292100" cy="242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925" name="Formula" r:id="rId13" imgW="143280" imgH="117360" progId="Equation.Ribbit">
                  <p:embed/>
                </p:oleObj>
              </mc:Choice>
              <mc:Fallback>
                <p:oleObj name="Formula" r:id="rId13" imgW="143280" imgH="11736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363973" y="3934448"/>
                        <a:ext cx="292100" cy="2428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37814354"/>
              </p:ext>
            </p:extLst>
          </p:nvPr>
        </p:nvGraphicFramePr>
        <p:xfrm>
          <a:off x="1363973" y="3101040"/>
          <a:ext cx="282575" cy="242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926" name="Formula" r:id="rId15" imgW="137880" imgH="117360" progId="Equation.Ribbit">
                  <p:embed/>
                </p:oleObj>
              </mc:Choice>
              <mc:Fallback>
                <p:oleObj name="Formula" r:id="rId15" imgW="137880" imgH="11736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363973" y="3101040"/>
                        <a:ext cx="282575" cy="2428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76043461"/>
              </p:ext>
            </p:extLst>
          </p:nvPr>
        </p:nvGraphicFramePr>
        <p:xfrm>
          <a:off x="1363973" y="3517744"/>
          <a:ext cx="282575" cy="242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927" name="Formula" r:id="rId16" imgW="137880" imgH="117360" progId="Equation.Ribbit">
                  <p:embed/>
                </p:oleObj>
              </mc:Choice>
              <mc:Fallback>
                <p:oleObj name="Formula" r:id="rId16" imgW="137880" imgH="11736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363973" y="3517744"/>
                        <a:ext cx="282575" cy="2428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9240879"/>
              </p:ext>
            </p:extLst>
          </p:nvPr>
        </p:nvGraphicFramePr>
        <p:xfrm>
          <a:off x="763265" y="3941302"/>
          <a:ext cx="288925" cy="246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928" name="Formula" r:id="rId17" imgW="141840" imgH="118440" progId="Equation.Ribbit">
                  <p:embed/>
                </p:oleObj>
              </mc:Choice>
              <mc:Fallback>
                <p:oleObj name="Formula" r:id="rId17" imgW="141840" imgH="11844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763265" y="3941302"/>
                        <a:ext cx="288925" cy="2460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2770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密度聚类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/>
              <p:cNvSpPr>
                <a:spLocks noGrp="1"/>
              </p:cNvSpPr>
              <p:nvPr>
                <p:ph idx="1"/>
              </p:nvPr>
            </p:nvSpPr>
            <p:spPr>
              <a:xfrm>
                <a:off x="260350" y="1266823"/>
                <a:ext cx="8883650" cy="5061787"/>
              </a:xfrm>
            </p:spPr>
            <p:txBody>
              <a:bodyPr>
                <a:normAutofit/>
              </a:bodyPr>
              <a:lstStyle/>
              <a:p>
                <a:r>
                  <a:rPr lang="zh-CN" altLang="en-US" dirty="0" smtClean="0"/>
                  <a:t>对“簇”的定义</a:t>
                </a:r>
                <a:endParaRPr lang="en-US" altLang="zh-CN" dirty="0" smtClean="0"/>
              </a:p>
              <a:p>
                <a:pPr marL="0" indent="0">
                  <a:buNone/>
                </a:pPr>
                <a:r>
                  <a:rPr lang="en-US" altLang="zh-CN" dirty="0"/>
                  <a:t> </a:t>
                </a:r>
                <a:r>
                  <a:rPr lang="en-US" altLang="zh-CN" dirty="0" smtClean="0"/>
                  <a:t>   </a:t>
                </a:r>
                <a:r>
                  <a:rPr lang="zh-CN" altLang="en-US" dirty="0" smtClean="0"/>
                  <a:t>由密度可达关系导出的最大密度相连样本集合。</a:t>
                </a:r>
                <a:endParaRPr lang="en-US" altLang="zh-CN" dirty="0" smtClean="0"/>
              </a:p>
              <a:p>
                <a:r>
                  <a:rPr lang="zh-CN" altLang="en-US" dirty="0" smtClean="0"/>
                  <a:t>对“簇”的形式化描述</a:t>
                </a:r>
                <a:endParaRPr lang="en-US" altLang="zh-CN" dirty="0" smtClean="0"/>
              </a:p>
              <a:p>
                <a:pPr marL="0" indent="0">
                  <a:buNone/>
                </a:pPr>
                <a:r>
                  <a:rPr lang="en-US" altLang="zh-CN" dirty="0"/>
                  <a:t> </a:t>
                </a:r>
                <a:r>
                  <a:rPr lang="en-US" altLang="zh-CN" dirty="0" smtClean="0"/>
                  <a:t>   </a:t>
                </a:r>
                <a:r>
                  <a:rPr lang="zh-CN" altLang="en-US" dirty="0" smtClean="0"/>
                  <a:t>给定领域参数，簇是满足以下性质的非空样本子集：</a:t>
                </a:r>
                <a:endParaRPr lang="en-US" altLang="zh-CN" dirty="0"/>
              </a:p>
              <a:p>
                <a:pPr marL="0" indent="0">
                  <a:buNone/>
                </a:pPr>
                <a:r>
                  <a:rPr lang="en-US" altLang="zh-CN" dirty="0" smtClean="0"/>
                  <a:t>	</a:t>
                </a:r>
                <a:r>
                  <a:rPr lang="zh-CN" altLang="en-US" dirty="0"/>
                  <a:t>连接</a:t>
                </a:r>
                <a:r>
                  <a:rPr lang="zh-CN" altLang="en-US" dirty="0" smtClean="0"/>
                  <a:t>性：                       与    密度相连</a:t>
                </a:r>
                <a:endParaRPr lang="en-US" altLang="zh-CN" dirty="0" smtClean="0"/>
              </a:p>
              <a:p>
                <a:pPr marL="0" indent="0">
                  <a:buNone/>
                </a:pPr>
                <a:r>
                  <a:rPr lang="en-US" altLang="zh-CN" dirty="0"/>
                  <a:t>	</a:t>
                </a:r>
                <a:r>
                  <a:rPr lang="zh-CN" altLang="en-US" dirty="0" smtClean="0"/>
                  <a:t>最大性：      </a:t>
                </a:r>
                <a:r>
                  <a:rPr lang="en-US" altLang="zh-CN" dirty="0"/>
                  <a:t> </a:t>
                </a:r>
                <a:r>
                  <a:rPr lang="en-US" altLang="zh-CN" dirty="0" smtClean="0"/>
                  <a:t>    </a:t>
                </a:r>
                <a:r>
                  <a:rPr lang="zh-CN" altLang="en-US" dirty="0" smtClean="0"/>
                  <a:t>与    密度可达</a:t>
                </a:r>
                <a:endParaRPr lang="en-US" altLang="zh-CN" dirty="0" smtClean="0"/>
              </a:p>
              <a:p>
                <a:pPr marL="0" indent="0">
                  <a:buNone/>
                </a:pPr>
                <a:r>
                  <a:rPr lang="en-US" altLang="zh-CN" dirty="0" smtClean="0"/>
                  <a:t>    </a:t>
                </a:r>
                <a:r>
                  <a:rPr lang="zh-CN" altLang="en-US" dirty="0" smtClean="0"/>
                  <a:t>实际上，若   为核心对象，由   密度可达的所有样本组成的集合记为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 | </m:t>
                        </m:r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zh-CN" altLang="en-US" b="0" i="1" smtClean="0">
                            <a:latin typeface="Cambria Math" panose="02040503050406030204" pitchFamily="18" charset="0"/>
                          </a:rPr>
                          <m:t>由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密度</m:t>
                        </m:r>
                        <m:r>
                          <a:rPr lang="zh-CN" altLang="en-US" i="1" smtClean="0">
                            <a:latin typeface="Cambria Math" panose="02040503050406030204" pitchFamily="18" charset="0"/>
                          </a:rPr>
                          <m:t>可达</m:t>
                        </m:r>
                      </m:e>
                    </m:d>
                  </m:oMath>
                </a14:m>
                <a:r>
                  <a:rPr lang="zh-CN" altLang="en-US" dirty="0" smtClean="0"/>
                  <a:t>，则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zh-CN" altLang="en-US" dirty="0" smtClean="0"/>
                  <a:t>为满足连接性与最大性的簇。</a:t>
                </a:r>
                <a:endParaRPr lang="en-US" altLang="zh-CN" dirty="0" smtClean="0"/>
              </a:p>
              <a:p>
                <a:pPr marL="0" indent="0">
                  <a:buNone/>
                </a:pPr>
                <a:endParaRPr lang="en-US" altLang="zh-CN" dirty="0"/>
              </a:p>
              <a:p>
                <a:endParaRPr lang="en-US" altLang="zh-CN" dirty="0" smtClean="0"/>
              </a:p>
              <a:p>
                <a:endParaRPr lang="en-US" altLang="zh-CN" dirty="0" smtClean="0"/>
              </a:p>
            </p:txBody>
          </p:sp>
        </mc:Choice>
        <mc:Fallback xmlns="">
          <p:sp>
            <p:nvSpPr>
              <p:cNvPr id="5" name="内容占位符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0350" y="1266823"/>
                <a:ext cx="8883650" cy="5061787"/>
              </a:xfrm>
              <a:blipFill rotWithShape="0">
                <a:blip r:embed="rId3"/>
                <a:stretch>
                  <a:fillRect l="-892" t="-18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" name="对象 1"/>
          <p:cNvGraphicFramePr>
            <a:graphicFrameLocks noChangeAspect="1"/>
          </p:cNvGraphicFramePr>
          <p:nvPr>
            <p:extLst/>
          </p:nvPr>
        </p:nvGraphicFramePr>
        <p:xfrm>
          <a:off x="2316369" y="3070512"/>
          <a:ext cx="1908330" cy="28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023" name="Formula" r:id="rId4" imgW="1125360" imgH="169920" progId="Equation.Ribbit">
                  <p:embed/>
                </p:oleObj>
              </mc:Choice>
              <mc:Fallback>
                <p:oleObj name="Formula" r:id="rId4" imgW="1125360" imgH="16992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316369" y="3070512"/>
                        <a:ext cx="1908330" cy="28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/>
          </p:nvPr>
        </p:nvGraphicFramePr>
        <p:xfrm>
          <a:off x="4343284" y="3107235"/>
          <a:ext cx="220551" cy="2065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024" name="Formula" r:id="rId6" imgW="125280" imgH="118080" progId="Equation.Ribbit">
                  <p:embed/>
                </p:oleObj>
              </mc:Choice>
              <mc:Fallback>
                <p:oleObj name="Formula" r:id="rId6" imgW="125280" imgH="11808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343284" y="3107235"/>
                        <a:ext cx="220551" cy="20659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>
            <p:extLst/>
          </p:nvPr>
        </p:nvGraphicFramePr>
        <p:xfrm>
          <a:off x="4996651" y="3112095"/>
          <a:ext cx="224433" cy="2165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025" name="Formula" r:id="rId8" imgW="134640" imgH="130680" progId="Equation.Ribbit">
                  <p:embed/>
                </p:oleObj>
              </mc:Choice>
              <mc:Fallback>
                <p:oleObj name="Formula" r:id="rId8" imgW="134640" imgH="13068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996651" y="3112095"/>
                        <a:ext cx="224433" cy="2165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>
            <p:extLst/>
          </p:nvPr>
        </p:nvGraphicFramePr>
        <p:xfrm>
          <a:off x="2299277" y="3503968"/>
          <a:ext cx="738179" cy="25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026" name="Formula" r:id="rId10" imgW="460440" imgH="156600" progId="Equation.Ribbit">
                  <p:embed/>
                </p:oleObj>
              </mc:Choice>
              <mc:Fallback>
                <p:oleObj name="Formula" r:id="rId10" imgW="460440" imgH="15660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299277" y="3503968"/>
                        <a:ext cx="738179" cy="25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>
            <p:extLst/>
          </p:nvPr>
        </p:nvGraphicFramePr>
        <p:xfrm>
          <a:off x="5338300" y="3491882"/>
          <a:ext cx="1079325" cy="28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027" name="Formula" r:id="rId12" imgW="636840" imgH="169920" progId="Equation.Ribbit">
                  <p:embed/>
                </p:oleObj>
              </mc:Choice>
              <mc:Fallback>
                <p:oleObj name="Formula" r:id="rId12" imgW="636840" imgH="16992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5338300" y="3491882"/>
                        <a:ext cx="1079325" cy="28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/>
          <p:cNvGraphicFramePr>
            <a:graphicFrameLocks noChangeAspect="1"/>
          </p:cNvGraphicFramePr>
          <p:nvPr>
            <p:extLst/>
          </p:nvPr>
        </p:nvGraphicFramePr>
        <p:xfrm>
          <a:off x="3192955" y="3524958"/>
          <a:ext cx="227881" cy="2134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028" name="Formula" r:id="rId14" imgW="125280" imgH="118080" progId="Equation.Ribbit">
                  <p:embed/>
                </p:oleObj>
              </mc:Choice>
              <mc:Fallback>
                <p:oleObj name="Formula" r:id="rId14" imgW="125280" imgH="11808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192955" y="3524958"/>
                        <a:ext cx="227881" cy="21345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/>
          <p:cNvGraphicFramePr>
            <a:graphicFrameLocks noChangeAspect="1"/>
          </p:cNvGraphicFramePr>
          <p:nvPr>
            <p:extLst/>
          </p:nvPr>
        </p:nvGraphicFramePr>
        <p:xfrm>
          <a:off x="3802228" y="3524959"/>
          <a:ext cx="239462" cy="2310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029" name="Formula" r:id="rId15" imgW="134640" imgH="130680" progId="Equation.Ribbit">
                  <p:embed/>
                </p:oleObj>
              </mc:Choice>
              <mc:Fallback>
                <p:oleObj name="Formula" r:id="rId15" imgW="134640" imgH="13068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802228" y="3524959"/>
                        <a:ext cx="239462" cy="23100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>
            <p:extLst/>
          </p:nvPr>
        </p:nvGraphicFramePr>
        <p:xfrm>
          <a:off x="2178505" y="3939691"/>
          <a:ext cx="207359" cy="28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030" name="Formula" r:id="rId16" imgW="86400" imgH="118440" progId="Equation.Ribbit">
                  <p:embed/>
                </p:oleObj>
              </mc:Choice>
              <mc:Fallback>
                <p:oleObj name="Formula" r:id="rId16" imgW="86400" imgH="11844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2178505" y="3939691"/>
                        <a:ext cx="207359" cy="28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/>
          <p:cNvGraphicFramePr>
            <a:graphicFrameLocks noChangeAspect="1"/>
          </p:cNvGraphicFramePr>
          <p:nvPr>
            <p:extLst/>
          </p:nvPr>
        </p:nvGraphicFramePr>
        <p:xfrm>
          <a:off x="4441713" y="3921174"/>
          <a:ext cx="207359" cy="28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031" name="Formula" r:id="rId18" imgW="86400" imgH="118440" progId="Equation.Ribbit">
                  <p:embed/>
                </p:oleObj>
              </mc:Choice>
              <mc:Fallback>
                <p:oleObj name="Formula" r:id="rId18" imgW="86400" imgH="11844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4441713" y="3921174"/>
                        <a:ext cx="207359" cy="28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797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密度聚类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260350" y="1266824"/>
            <a:ext cx="8616950" cy="575423"/>
          </a:xfrm>
        </p:spPr>
        <p:txBody>
          <a:bodyPr/>
          <a:lstStyle/>
          <a:p>
            <a:r>
              <a:rPr lang="en-US" altLang="zh-CN" dirty="0" smtClean="0"/>
              <a:t>DBSCAN</a:t>
            </a:r>
            <a:r>
              <a:rPr dirty="0" smtClean="0"/>
              <a:t>算法伪代码：</a:t>
            </a:r>
            <a:endParaRPr lang="zh-CN" altLang="en-US" dirty="0"/>
          </a:p>
        </p:txBody>
      </p:sp>
      <p:pic>
        <p:nvPicPr>
          <p:cNvPr id="60419" name="Picture 3" descr="G:\Users\lamda\Desktop\figures\DBSCAN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41486" y="1131134"/>
            <a:ext cx="4229100" cy="502383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90017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密度聚类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260350" y="1266824"/>
            <a:ext cx="8616950" cy="575423"/>
          </a:xfrm>
        </p:spPr>
        <p:txBody>
          <a:bodyPr/>
          <a:lstStyle/>
          <a:p>
            <a:r>
              <a:rPr altLang="en-US" dirty="0" smtClean="0"/>
              <a:t>聚类效果：</a:t>
            </a:r>
            <a:endParaRPr lang="zh-CN" altLang="en-US" dirty="0"/>
          </a:p>
        </p:txBody>
      </p:sp>
      <p:pic>
        <p:nvPicPr>
          <p:cNvPr id="61443" name="Picture 3" descr="G:\Users\lamda\Desktop\figures\DBSCAN_fig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95219" y="1231900"/>
            <a:ext cx="5772431" cy="49657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90017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大纲</a:t>
            </a:r>
            <a:endParaRPr lang="zh-CN" altLang="en-US" dirty="0"/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314139" y="997883"/>
            <a:ext cx="8616950" cy="5174317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endParaRPr lang="en-US" altLang="zh-CN" sz="2800" dirty="0" smtClean="0">
              <a:latin typeface="+mn-ea"/>
              <a:ea typeface="+mn-ea"/>
            </a:endParaRPr>
          </a:p>
          <a:p>
            <a:r>
              <a:rPr lang="zh-CN" altLang="en-US" sz="2800" dirty="0" smtClean="0">
                <a:latin typeface="+mn-ea"/>
                <a:ea typeface="+mn-ea"/>
              </a:rPr>
              <a:t> </a:t>
            </a:r>
            <a:r>
              <a:rPr altLang="en-US" sz="2800" dirty="0" smtClean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聚类任务</a:t>
            </a:r>
            <a:endParaRPr lang="en-US" altLang="en-US" sz="2800" dirty="0" smtClean="0">
              <a:solidFill>
                <a:schemeClr val="bg1">
                  <a:lumMod val="75000"/>
                </a:schemeClr>
              </a:solidFill>
              <a:latin typeface="+mn-ea"/>
              <a:ea typeface="+mn-ea"/>
            </a:endParaRPr>
          </a:p>
          <a:p>
            <a:endParaRPr lang="en-US" altLang="zh-CN" dirty="0" smtClean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zh-CN" altLang="en-US" sz="2800" dirty="0" smtClean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 </a:t>
            </a:r>
            <a:r>
              <a:rPr altLang="en-US" sz="2800" dirty="0" smtClean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性能度量</a:t>
            </a:r>
            <a:endParaRPr lang="en-US" altLang="en-US" sz="2800" dirty="0" smtClean="0">
              <a:solidFill>
                <a:schemeClr val="bg1">
                  <a:lumMod val="75000"/>
                </a:schemeClr>
              </a:solidFill>
              <a:latin typeface="+mn-ea"/>
              <a:ea typeface="+mn-ea"/>
            </a:endParaRPr>
          </a:p>
          <a:p>
            <a:endParaRPr lang="en-US" altLang="zh-CN" dirty="0" smtClean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zh-CN" altLang="en-US" sz="2800" dirty="0" smtClean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 </a:t>
            </a:r>
            <a:r>
              <a:rPr altLang="en-US" sz="2800" dirty="0" smtClean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距离计算</a:t>
            </a:r>
            <a:endParaRPr lang="en-US" altLang="en-US" sz="2800" dirty="0" smtClean="0">
              <a:solidFill>
                <a:schemeClr val="bg1">
                  <a:lumMod val="75000"/>
                </a:schemeClr>
              </a:solidFill>
              <a:latin typeface="+mn-ea"/>
              <a:ea typeface="+mn-ea"/>
            </a:endParaRPr>
          </a:p>
          <a:p>
            <a:endParaRPr lang="en-US" altLang="zh-CN" dirty="0" smtClean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zh-CN" altLang="en-US" sz="2800" dirty="0" smtClean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 </a:t>
            </a:r>
            <a:r>
              <a:rPr altLang="en-US" sz="2800" dirty="0" smtClean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原型聚类</a:t>
            </a:r>
            <a:endParaRPr lang="en-US" altLang="en-US" sz="2800" dirty="0" smtClean="0">
              <a:solidFill>
                <a:schemeClr val="bg1">
                  <a:lumMod val="75000"/>
                </a:schemeClr>
              </a:solidFill>
              <a:latin typeface="+mn-ea"/>
              <a:ea typeface="+mn-ea"/>
            </a:endParaRPr>
          </a:p>
          <a:p>
            <a:endParaRPr lang="en-US" altLang="en-US" sz="2800" dirty="0" smtClean="0">
              <a:solidFill>
                <a:schemeClr val="bg1">
                  <a:lumMod val="75000"/>
                </a:schemeClr>
              </a:solidFill>
              <a:latin typeface="+mn-ea"/>
              <a:ea typeface="+mn-ea"/>
            </a:endParaRPr>
          </a:p>
          <a:p>
            <a:r>
              <a:rPr altLang="en-US" sz="2800" dirty="0" smtClean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 密度聚类</a:t>
            </a:r>
            <a:endParaRPr lang="en-US" altLang="en-US" sz="2800" dirty="0" smtClean="0">
              <a:solidFill>
                <a:schemeClr val="bg1">
                  <a:lumMod val="75000"/>
                </a:schemeClr>
              </a:solidFill>
              <a:latin typeface="+mn-ea"/>
              <a:ea typeface="+mn-ea"/>
            </a:endParaRPr>
          </a:p>
          <a:p>
            <a:endParaRPr lang="en-US" altLang="en-US" sz="2800" dirty="0" smtClean="0">
              <a:solidFill>
                <a:schemeClr val="bg1">
                  <a:lumMod val="75000"/>
                </a:schemeClr>
              </a:solidFill>
              <a:latin typeface="+mn-ea"/>
              <a:ea typeface="+mn-ea"/>
            </a:endParaRPr>
          </a:p>
          <a:p>
            <a:r>
              <a:rPr lang="en-US" altLang="zh-CN" sz="2800" dirty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 </a:t>
            </a:r>
            <a:r>
              <a:rPr sz="2800" dirty="0" smtClean="0">
                <a:latin typeface="+mn-ea"/>
                <a:ea typeface="+mn-ea"/>
              </a:rPr>
              <a:t>层次聚类</a:t>
            </a:r>
            <a:endParaRPr lang="zh-CN" altLang="en-US" sz="2800" dirty="0">
              <a:latin typeface="+mn-ea"/>
              <a:ea typeface="+mn-ea"/>
            </a:endParaRPr>
          </a:p>
          <a:p>
            <a:pPr marL="1697400" lvl="4" indent="0">
              <a:buNone/>
            </a:pP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607340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层次聚类</a:t>
            </a:r>
            <a:endParaRPr lang="zh-CN" altLang="en-US" dirty="0"/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260350" y="1423235"/>
            <a:ext cx="8616950" cy="4930775"/>
          </a:xfrm>
        </p:spPr>
        <p:txBody>
          <a:bodyPr/>
          <a:lstStyle/>
          <a:p>
            <a:pPr lvl="0">
              <a:defRPr/>
            </a:pPr>
            <a:r>
              <a:rPr lang="zh-CN" altLang="en-US" dirty="0" smtClean="0"/>
              <a:t>层次聚类试图在不同层次对数据集进行划分，从而形成树形的聚类结构。数据集划分既可采用“自底向上”的聚合策略，也可采用“自顶向下”的分拆策略。</a:t>
            </a:r>
            <a:endParaRPr lang="en-US" altLang="en-US" dirty="0"/>
          </a:p>
          <a:p>
            <a:pPr lvl="0">
              <a:defRPr/>
            </a:pPr>
            <a:r>
              <a:rPr lang="en-US" altLang="zh-CN" dirty="0"/>
              <a:t>AGNES</a:t>
            </a:r>
            <a:r>
              <a:rPr lang="zh-CN" altLang="en-US" dirty="0"/>
              <a:t>算法（自底向上的层次聚类算法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marL="0" lvl="0" indent="0">
              <a:buNone/>
              <a:defRPr/>
            </a:pPr>
            <a:r>
              <a:rPr lang="en-US" altLang="zh-CN" dirty="0" smtClean="0"/>
              <a:t>    </a:t>
            </a:r>
            <a:r>
              <a:rPr lang="zh-CN" altLang="en-US" dirty="0" smtClean="0"/>
              <a:t>首先，将样本中的每一个样本看做一个初始聚类簇，然后在算法运行的每一步中找出距离最近的两个聚类簇进行合并，该过程不断重复，直到达到预设的聚类簇的个数。</a:t>
            </a:r>
            <a:endParaRPr lang="en-US" altLang="zh-CN" dirty="0" smtClean="0"/>
          </a:p>
          <a:p>
            <a:pPr marL="0" lvl="0" indent="0">
              <a:buNone/>
              <a:defRPr/>
            </a:pPr>
            <a:r>
              <a:rPr lang="en-US" altLang="zh-CN" dirty="0" smtClean="0"/>
              <a:t>    </a:t>
            </a:r>
            <a:r>
              <a:rPr lang="zh-CN" altLang="en-US" dirty="0" smtClean="0"/>
              <a:t>这里两个聚类簇    和    的距离，可以有</a:t>
            </a:r>
            <a:r>
              <a:rPr lang="en-US" altLang="zh-CN" dirty="0" smtClean="0"/>
              <a:t>3</a:t>
            </a:r>
            <a:r>
              <a:rPr lang="zh-CN" altLang="en-US" dirty="0" smtClean="0"/>
              <a:t>种度量方式。</a:t>
            </a:r>
            <a:endParaRPr lang="zh-CN" altLang="en-US" dirty="0"/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91411152"/>
              </p:ext>
            </p:extLst>
          </p:nvPr>
        </p:nvGraphicFramePr>
        <p:xfrm>
          <a:off x="2759520" y="4016196"/>
          <a:ext cx="245454" cy="27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778" name="Formula" r:id="rId3" imgW="143280" imgH="157320" progId="Equation.Ribbit">
                  <p:embed/>
                </p:oleObj>
              </mc:Choice>
              <mc:Fallback>
                <p:oleObj name="Formula" r:id="rId3" imgW="143280" imgH="15732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759520" y="4016196"/>
                        <a:ext cx="245454" cy="27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77640073"/>
              </p:ext>
            </p:extLst>
          </p:nvPr>
        </p:nvGraphicFramePr>
        <p:xfrm>
          <a:off x="3471181" y="4016196"/>
          <a:ext cx="242242" cy="27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779" name="Formula" r:id="rId5" imgW="153000" imgH="169920" progId="Equation.Ribbit">
                  <p:embed/>
                </p:oleObj>
              </mc:Choice>
              <mc:Fallback>
                <p:oleObj name="Formula" r:id="rId5" imgW="153000" imgH="16992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471181" y="4016196"/>
                        <a:ext cx="242242" cy="27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90017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层次聚类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742950" y="2002092"/>
            <a:ext cx="8616950" cy="2416176"/>
          </a:xfrm>
        </p:spPr>
        <p:txBody>
          <a:bodyPr>
            <a:normAutofit/>
          </a:bodyPr>
          <a:lstStyle/>
          <a:p>
            <a:pPr>
              <a:buNone/>
            </a:pPr>
            <a:r>
              <a:rPr altLang="en-US" dirty="0" smtClean="0"/>
              <a:t>最小距离：</a:t>
            </a:r>
            <a:endParaRPr lang="en-US" altLang="en-US" dirty="0" smtClean="0"/>
          </a:p>
          <a:p>
            <a:pPr>
              <a:buNone/>
            </a:pPr>
            <a:endParaRPr lang="en-US" altLang="zh-CN" dirty="0"/>
          </a:p>
          <a:p>
            <a:pPr>
              <a:buNone/>
            </a:pPr>
            <a:r>
              <a:rPr altLang="en-US" dirty="0" smtClean="0"/>
              <a:t>最大距离：</a:t>
            </a:r>
            <a:endParaRPr lang="en-US" altLang="en-US" dirty="0" smtClean="0"/>
          </a:p>
          <a:p>
            <a:pPr>
              <a:buNone/>
            </a:pPr>
            <a:endParaRPr lang="en-US" altLang="zh-CN" dirty="0"/>
          </a:p>
          <a:p>
            <a:pPr>
              <a:buNone/>
            </a:pPr>
            <a:r>
              <a:rPr altLang="en-US" dirty="0" smtClean="0"/>
              <a:t>平均距离：</a:t>
            </a:r>
            <a:endParaRPr lang="zh-CN" altLang="en-US" dirty="0"/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76369648"/>
              </p:ext>
            </p:extLst>
          </p:nvPr>
        </p:nvGraphicFramePr>
        <p:xfrm>
          <a:off x="2660146" y="2120559"/>
          <a:ext cx="3828335" cy="4824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648" name="Formula" r:id="rId3" imgW="2116440" imgH="266400" progId="Equation.Ribbit">
                  <p:embed/>
                </p:oleObj>
              </mc:Choice>
              <mc:Fallback>
                <p:oleObj name="Formula" r:id="rId3" imgW="2116440" imgH="26640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660146" y="2120559"/>
                        <a:ext cx="3828335" cy="48247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77635913"/>
              </p:ext>
            </p:extLst>
          </p:nvPr>
        </p:nvGraphicFramePr>
        <p:xfrm>
          <a:off x="2660146" y="2944310"/>
          <a:ext cx="3828335" cy="4788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649" name="Formula" r:id="rId5" imgW="2132280" imgH="266400" progId="Equation.Ribbit">
                  <p:embed/>
                </p:oleObj>
              </mc:Choice>
              <mc:Fallback>
                <p:oleObj name="Formula" r:id="rId5" imgW="2132280" imgH="26640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660146" y="2944310"/>
                        <a:ext cx="3828335" cy="47886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96616386"/>
              </p:ext>
            </p:extLst>
          </p:nvPr>
        </p:nvGraphicFramePr>
        <p:xfrm>
          <a:off x="2660146" y="3639377"/>
          <a:ext cx="4612871" cy="7604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650" name="Formula" r:id="rId7" imgW="2619000" imgH="431640" progId="Equation.Ribbit">
                  <p:embed/>
                </p:oleObj>
              </mc:Choice>
              <mc:Fallback>
                <p:oleObj name="Formula" r:id="rId7" imgW="2619000" imgH="43164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660146" y="3639377"/>
                        <a:ext cx="4612871" cy="76048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67451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层次聚类 </a:t>
            </a:r>
            <a:r>
              <a:rPr lang="en-US" altLang="zh-CN" dirty="0" smtClean="0"/>
              <a:t>– </a:t>
            </a:r>
            <a:r>
              <a:rPr lang="zh-CN" altLang="en-US" dirty="0" smtClean="0"/>
              <a:t>树状图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260350" y="1266824"/>
            <a:ext cx="8616950" cy="575423"/>
          </a:xfrm>
        </p:spPr>
        <p:txBody>
          <a:bodyPr/>
          <a:lstStyle/>
          <a:p>
            <a:r>
              <a:rPr lang="en-US" altLang="zh-CN" dirty="0" smtClean="0"/>
              <a:t>AGNES</a:t>
            </a:r>
            <a:r>
              <a:rPr dirty="0" smtClean="0"/>
              <a:t>算法树状图：</a:t>
            </a:r>
            <a:endParaRPr lang="zh-CN" altLang="en-US" dirty="0"/>
          </a:p>
        </p:txBody>
      </p:sp>
      <p:pic>
        <p:nvPicPr>
          <p:cNvPr id="63491" name="Picture 3" descr="G:\Users\lamda\Desktop\figures\AGNES_fig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03350" y="1628210"/>
            <a:ext cx="6064250" cy="455668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90017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层次聚类 </a:t>
            </a:r>
            <a:r>
              <a:rPr lang="en-US" altLang="zh-CN" dirty="0" smtClean="0"/>
              <a:t>– AGNES</a:t>
            </a:r>
            <a:r>
              <a:rPr lang="zh-CN" altLang="en-US" dirty="0" smtClean="0"/>
              <a:t>算法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260350" y="1266824"/>
            <a:ext cx="8616950" cy="575423"/>
          </a:xfrm>
        </p:spPr>
        <p:txBody>
          <a:bodyPr/>
          <a:lstStyle/>
          <a:p>
            <a:r>
              <a:rPr lang="en-US" altLang="zh-CN" dirty="0" smtClean="0"/>
              <a:t>AGNES</a:t>
            </a:r>
            <a:r>
              <a:rPr dirty="0" smtClean="0"/>
              <a:t>算法伪代码：</a:t>
            </a:r>
            <a:endParaRPr lang="zh-CN" altLang="en-US" dirty="0"/>
          </a:p>
        </p:txBody>
      </p:sp>
      <p:pic>
        <p:nvPicPr>
          <p:cNvPr id="64515" name="Picture 3" descr="G:\Users\lamda\Desktop\figures\AGNES_algo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429000" y="1169130"/>
            <a:ext cx="3994150" cy="508562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90017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聚类任务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形式化描述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/>
              <a:t> </a:t>
            </a:r>
            <a:r>
              <a:rPr lang="en-US" altLang="zh-CN" dirty="0" smtClean="0"/>
              <a:t>   </a:t>
            </a:r>
            <a:r>
              <a:rPr lang="zh-CN" altLang="en-US" dirty="0" smtClean="0"/>
              <a:t>假定样本集</a:t>
            </a:r>
            <a:r>
              <a:rPr lang="en-US" altLang="zh-CN" dirty="0"/>
              <a:t> </a:t>
            </a:r>
            <a:r>
              <a:rPr lang="en-US" altLang="zh-CN" dirty="0" smtClean="0"/>
              <a:t>                            </a:t>
            </a:r>
            <a:r>
              <a:rPr lang="zh-CN" altLang="en-US" dirty="0" smtClean="0"/>
              <a:t>包含   个无标记样本</a:t>
            </a:r>
            <a:r>
              <a:rPr lang="en-US" altLang="zh-CN" dirty="0" smtClean="0"/>
              <a:t>,</a:t>
            </a:r>
            <a:r>
              <a:rPr lang="zh-CN" altLang="en-US" dirty="0" smtClean="0"/>
              <a:t>每个样本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 smtClean="0"/>
              <a:t>                               </a:t>
            </a:r>
            <a:r>
              <a:rPr lang="zh-CN" altLang="en-US" dirty="0" smtClean="0"/>
              <a:t>是一个   维的特征向量</a:t>
            </a:r>
            <a:r>
              <a:rPr lang="zh-CN" altLang="en-US" dirty="0"/>
              <a:t>，</a:t>
            </a:r>
            <a:r>
              <a:rPr lang="zh-CN" altLang="en-US" dirty="0" smtClean="0"/>
              <a:t>聚类算法将样本集  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/>
              <a:t> </a:t>
            </a:r>
            <a:r>
              <a:rPr lang="en-US" altLang="zh-CN" dirty="0" smtClean="0"/>
              <a:t>  </a:t>
            </a:r>
            <a:r>
              <a:rPr lang="zh-CN" altLang="en-US" dirty="0" smtClean="0"/>
              <a:t>划分成   个不相交的簇</a:t>
            </a:r>
            <a:r>
              <a:rPr lang="en-US" altLang="zh-CN" dirty="0"/>
              <a:t> </a:t>
            </a:r>
            <a:r>
              <a:rPr lang="en-US" altLang="zh-CN" dirty="0" smtClean="0"/>
              <a:t>                  </a:t>
            </a:r>
            <a:r>
              <a:rPr lang="zh-CN" altLang="en-US" dirty="0" smtClean="0"/>
              <a:t>。其中                ，且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/>
              <a:t> </a:t>
            </a:r>
            <a:r>
              <a:rPr lang="en-US" altLang="zh-CN" dirty="0" smtClean="0"/>
              <a:t>         </a:t>
            </a:r>
            <a:r>
              <a:rPr lang="zh-CN" altLang="en-US" dirty="0" smtClean="0"/>
              <a:t> 。。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 smtClean="0"/>
              <a:t>    </a:t>
            </a:r>
            <a:r>
              <a:rPr lang="zh-CN" altLang="en-US" dirty="0" smtClean="0"/>
              <a:t>相应地，用</a:t>
            </a:r>
            <a:r>
              <a:rPr lang="en-US" altLang="zh-CN" dirty="0"/>
              <a:t> </a:t>
            </a:r>
            <a:r>
              <a:rPr lang="en-US" altLang="zh-CN" dirty="0" smtClean="0"/>
              <a:t>                </a:t>
            </a:r>
            <a:r>
              <a:rPr lang="zh-CN" altLang="en-US" dirty="0" smtClean="0"/>
              <a:t>表示样本</a:t>
            </a:r>
            <a:r>
              <a:rPr lang="en-US" altLang="zh-CN" dirty="0"/>
              <a:t> </a:t>
            </a:r>
            <a:r>
              <a:rPr lang="en-US" altLang="zh-CN" dirty="0" smtClean="0"/>
              <a:t>   </a:t>
            </a:r>
            <a:r>
              <a:rPr lang="zh-CN" altLang="en-US" dirty="0" smtClean="0"/>
              <a:t>的“簇标记”（即</a:t>
            </a:r>
            <a:r>
              <a:rPr lang="en-US" altLang="zh-CN" dirty="0" smtClean="0"/>
              <a:t>cluster label</a:t>
            </a:r>
            <a:r>
              <a:rPr lang="zh-CN" altLang="en-US" dirty="0" smtClean="0"/>
              <a:t>）</a:t>
            </a:r>
            <a:r>
              <a:rPr lang="en-US" altLang="zh-CN" dirty="0" smtClean="0"/>
              <a:t>,</a:t>
            </a:r>
            <a:r>
              <a:rPr lang="zh-CN" altLang="en-US" dirty="0" smtClean="0"/>
              <a:t>即</a:t>
            </a:r>
            <a:r>
              <a:rPr lang="en-US" altLang="zh-CN" dirty="0"/>
              <a:t> </a:t>
            </a:r>
            <a:r>
              <a:rPr lang="en-US" altLang="zh-CN" dirty="0" smtClean="0"/>
              <a:t>         </a:t>
            </a:r>
            <a:r>
              <a:rPr lang="zh-CN" altLang="en-US" dirty="0" smtClean="0"/>
              <a:t>。于是，聚类的结果可用包含</a:t>
            </a:r>
            <a:r>
              <a:rPr lang="en-US" altLang="zh-CN" dirty="0"/>
              <a:t> </a:t>
            </a:r>
            <a:r>
              <a:rPr lang="en-US" altLang="zh-CN" dirty="0" smtClean="0"/>
              <a:t>   </a:t>
            </a:r>
            <a:r>
              <a:rPr lang="zh-CN" altLang="en-US" dirty="0" smtClean="0"/>
              <a:t>个元素的簇标记向量                            表示。</a:t>
            </a:r>
            <a:endParaRPr lang="zh-CN" altLang="en-US" dirty="0"/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27999895"/>
              </p:ext>
            </p:extLst>
          </p:nvPr>
        </p:nvGraphicFramePr>
        <p:xfrm>
          <a:off x="2256732" y="1648948"/>
          <a:ext cx="2678440" cy="3467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429" name="Formula" r:id="rId3" imgW="1376280" imgH="177480" progId="Equation.Ribbit">
                  <p:embed/>
                </p:oleObj>
              </mc:Choice>
              <mc:Fallback>
                <p:oleObj name="Formula" r:id="rId3" imgW="1376280" imgH="17748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256732" y="1648948"/>
                        <a:ext cx="2678440" cy="34672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03783683"/>
              </p:ext>
            </p:extLst>
          </p:nvPr>
        </p:nvGraphicFramePr>
        <p:xfrm>
          <a:off x="5573549" y="1726282"/>
          <a:ext cx="288866" cy="2610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430" name="Formula" r:id="rId5" imgW="132120" imgH="118440" progId="Equation.Ribbit">
                  <p:embed/>
                </p:oleObj>
              </mc:Choice>
              <mc:Fallback>
                <p:oleObj name="Formula" r:id="rId5" imgW="132120" imgH="11844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573549" y="1726282"/>
                        <a:ext cx="288866" cy="26102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9119289"/>
              </p:ext>
            </p:extLst>
          </p:nvPr>
        </p:nvGraphicFramePr>
        <p:xfrm>
          <a:off x="414374" y="2016272"/>
          <a:ext cx="2889250" cy="365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431" name="Formula" r:id="rId7" imgW="1419480" imgH="177480" progId="Equation.Ribbit">
                  <p:embed/>
                </p:oleObj>
              </mc:Choice>
              <mc:Fallback>
                <p:oleObj name="Formula" r:id="rId7" imgW="1419480" imgH="17748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14374" y="2016272"/>
                        <a:ext cx="2889250" cy="365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5192817"/>
              </p:ext>
            </p:extLst>
          </p:nvPr>
        </p:nvGraphicFramePr>
        <p:xfrm>
          <a:off x="4277176" y="2139722"/>
          <a:ext cx="202285" cy="2661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432" name="Formula" r:id="rId9" imgW="90360" imgH="118440" progId="Equation.Ribbit">
                  <p:embed/>
                </p:oleObj>
              </mc:Choice>
              <mc:Fallback>
                <p:oleObj name="Formula" r:id="rId9" imgW="90360" imgH="11844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277176" y="2139722"/>
                        <a:ext cx="202285" cy="26616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4839282"/>
              </p:ext>
            </p:extLst>
          </p:nvPr>
        </p:nvGraphicFramePr>
        <p:xfrm>
          <a:off x="392191" y="2539069"/>
          <a:ext cx="215895" cy="2712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433" name="Formula" r:id="rId11" imgW="124560" imgH="155160" progId="Equation.Ribbit">
                  <p:embed/>
                </p:oleObj>
              </mc:Choice>
              <mc:Fallback>
                <p:oleObj name="Formula" r:id="rId11" imgW="124560" imgH="15516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92191" y="2539069"/>
                        <a:ext cx="215895" cy="27125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15004105"/>
              </p:ext>
            </p:extLst>
          </p:nvPr>
        </p:nvGraphicFramePr>
        <p:xfrm>
          <a:off x="1550347" y="2516184"/>
          <a:ext cx="163870" cy="324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434" name="Formula" r:id="rId13" imgW="78840" imgH="157680" progId="Equation.Ribbit">
                  <p:embed/>
                </p:oleObj>
              </mc:Choice>
              <mc:Fallback>
                <p:oleObj name="Formula" r:id="rId13" imgW="78840" imgH="15768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550347" y="2516184"/>
                        <a:ext cx="163870" cy="3244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02556418"/>
              </p:ext>
            </p:extLst>
          </p:nvPr>
        </p:nvGraphicFramePr>
        <p:xfrm>
          <a:off x="3468545" y="2521692"/>
          <a:ext cx="1760537" cy="276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435" name="Formula" r:id="rId15" imgW="1133640" imgH="177480" progId="Equation.Ribbit">
                  <p:embed/>
                </p:oleObj>
              </mc:Choice>
              <mc:Fallback>
                <p:oleObj name="Formula" r:id="rId15" imgW="1133640" imgH="17748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3468545" y="2521692"/>
                        <a:ext cx="1760537" cy="276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50659832"/>
              </p:ext>
            </p:extLst>
          </p:nvPr>
        </p:nvGraphicFramePr>
        <p:xfrm>
          <a:off x="6192838" y="2511425"/>
          <a:ext cx="1530576" cy="3155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436" name="Formula" r:id="rId17" imgW="983520" imgH="203760" progId="Equation.Ribbit">
                  <p:embed/>
                </p:oleObj>
              </mc:Choice>
              <mc:Fallback>
                <p:oleObj name="Formula" r:id="rId17" imgW="983520" imgH="20376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6192838" y="2511425"/>
                        <a:ext cx="1530576" cy="31554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对象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23437816"/>
              </p:ext>
            </p:extLst>
          </p:nvPr>
        </p:nvGraphicFramePr>
        <p:xfrm>
          <a:off x="441099" y="2886075"/>
          <a:ext cx="1255712" cy="327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437" name="Formula" r:id="rId19" imgW="795240" imgH="208080" progId="Equation.Ribbit">
                  <p:embed/>
                </p:oleObj>
              </mc:Choice>
              <mc:Fallback>
                <p:oleObj name="Formula" r:id="rId19" imgW="795240" imgH="20808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441099" y="2886075"/>
                        <a:ext cx="1255712" cy="327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对象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80998273"/>
              </p:ext>
            </p:extLst>
          </p:nvPr>
        </p:nvGraphicFramePr>
        <p:xfrm>
          <a:off x="2162981" y="3393826"/>
          <a:ext cx="1604510" cy="2520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438" name="Formula" r:id="rId21" imgW="1131840" imgH="177840" progId="Equation.Ribbit">
                  <p:embed/>
                </p:oleObj>
              </mc:Choice>
              <mc:Fallback>
                <p:oleObj name="Formula" r:id="rId21" imgW="1131840" imgH="17784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2162981" y="3393826"/>
                        <a:ext cx="1604510" cy="25204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对象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62498025"/>
              </p:ext>
            </p:extLst>
          </p:nvPr>
        </p:nvGraphicFramePr>
        <p:xfrm>
          <a:off x="4975992" y="3383660"/>
          <a:ext cx="312199" cy="3011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439" name="Formula" r:id="rId23" imgW="134640" imgH="130680" progId="Equation.Ribbit">
                  <p:embed/>
                </p:oleObj>
              </mc:Choice>
              <mc:Fallback>
                <p:oleObj name="Formula" r:id="rId23" imgW="134640" imgH="13068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4975992" y="3383660"/>
                        <a:ext cx="312199" cy="30118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对象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49961554"/>
              </p:ext>
            </p:extLst>
          </p:nvPr>
        </p:nvGraphicFramePr>
        <p:xfrm>
          <a:off x="1718995" y="3667749"/>
          <a:ext cx="924814" cy="3137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440" name="Formula" r:id="rId25" imgW="538560" imgH="182520" progId="Equation.Ribbit">
                  <p:embed/>
                </p:oleObj>
              </mc:Choice>
              <mc:Fallback>
                <p:oleObj name="Formula" r:id="rId25" imgW="538560" imgH="18252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1718995" y="3667749"/>
                        <a:ext cx="924814" cy="3137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对象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04169112"/>
              </p:ext>
            </p:extLst>
          </p:nvPr>
        </p:nvGraphicFramePr>
        <p:xfrm>
          <a:off x="6340037" y="3703362"/>
          <a:ext cx="288866" cy="2610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441" name="Formula" r:id="rId27" imgW="132120" imgH="118440" progId="Equation.Ribbit">
                  <p:embed/>
                </p:oleObj>
              </mc:Choice>
              <mc:Fallback>
                <p:oleObj name="Formula" r:id="rId27" imgW="132120" imgH="11844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340037" y="3703362"/>
                        <a:ext cx="288866" cy="26102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对象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364703"/>
              </p:ext>
            </p:extLst>
          </p:nvPr>
        </p:nvGraphicFramePr>
        <p:xfrm>
          <a:off x="1035645" y="3955840"/>
          <a:ext cx="2539039" cy="337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442" name="Formula" r:id="rId28" imgW="1341360" imgH="177480" progId="Equation.Ribbit">
                  <p:embed/>
                </p:oleObj>
              </mc:Choice>
              <mc:Fallback>
                <p:oleObj name="Formula" r:id="rId28" imgW="1341360" imgH="17748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9"/>
                      <a:stretch>
                        <a:fillRect/>
                      </a:stretch>
                    </p:blipFill>
                    <p:spPr>
                      <a:xfrm>
                        <a:off x="1035645" y="3955840"/>
                        <a:ext cx="2539039" cy="3372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18624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层次聚类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260350" y="923924"/>
            <a:ext cx="8616950" cy="575423"/>
          </a:xfrm>
        </p:spPr>
        <p:txBody>
          <a:bodyPr/>
          <a:lstStyle/>
          <a:p>
            <a:r>
              <a:rPr lang="en-US" altLang="zh-CN" dirty="0" smtClean="0"/>
              <a:t>AGNES</a:t>
            </a:r>
            <a:r>
              <a:rPr dirty="0" smtClean="0"/>
              <a:t>算法聚类效果：</a:t>
            </a:r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2137" y="1301750"/>
            <a:ext cx="5338763" cy="4743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017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大纲</a:t>
            </a:r>
            <a:endParaRPr lang="zh-CN" altLang="en-US" dirty="0"/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314139" y="997883"/>
            <a:ext cx="8616950" cy="5174317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endParaRPr lang="en-US" altLang="zh-CN" sz="2800" dirty="0" smtClean="0">
              <a:latin typeface="+mn-ea"/>
              <a:ea typeface="+mn-ea"/>
            </a:endParaRPr>
          </a:p>
          <a:p>
            <a:r>
              <a:rPr lang="zh-CN" altLang="en-US" sz="2800" dirty="0" smtClean="0">
                <a:latin typeface="+mn-ea"/>
                <a:ea typeface="+mn-ea"/>
              </a:rPr>
              <a:t> </a:t>
            </a:r>
            <a:r>
              <a:rPr altLang="en-US" sz="2800" dirty="0" smtClean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聚类任务</a:t>
            </a:r>
            <a:endParaRPr lang="en-US" altLang="en-US" sz="2800" dirty="0" smtClean="0">
              <a:solidFill>
                <a:schemeClr val="bg1">
                  <a:lumMod val="75000"/>
                </a:schemeClr>
              </a:solidFill>
              <a:latin typeface="+mn-ea"/>
              <a:ea typeface="+mn-ea"/>
            </a:endParaRPr>
          </a:p>
          <a:p>
            <a:endParaRPr lang="en-US" altLang="zh-CN" dirty="0" smtClean="0"/>
          </a:p>
          <a:p>
            <a:r>
              <a:rPr lang="zh-CN" altLang="en-US" sz="2800" dirty="0" smtClean="0">
                <a:latin typeface="+mn-ea"/>
                <a:ea typeface="+mn-ea"/>
              </a:rPr>
              <a:t> </a:t>
            </a:r>
            <a:r>
              <a:rPr altLang="en-US" sz="2800" dirty="0" smtClean="0">
                <a:latin typeface="+mn-ea"/>
                <a:ea typeface="+mn-ea"/>
              </a:rPr>
              <a:t>性能度量</a:t>
            </a:r>
            <a:endParaRPr lang="en-US" altLang="en-US" sz="2800" dirty="0" smtClean="0">
              <a:latin typeface="+mn-ea"/>
              <a:ea typeface="+mn-ea"/>
            </a:endParaRPr>
          </a:p>
          <a:p>
            <a:endParaRPr lang="en-US" altLang="zh-CN" dirty="0" smtClean="0">
              <a:solidFill>
                <a:schemeClr val="bg2">
                  <a:lumMod val="85000"/>
                </a:schemeClr>
              </a:solidFill>
            </a:endParaRPr>
          </a:p>
          <a:p>
            <a:r>
              <a:rPr lang="zh-CN" altLang="en-US" sz="2800" dirty="0" smtClean="0">
                <a:solidFill>
                  <a:schemeClr val="bg2">
                    <a:lumMod val="85000"/>
                  </a:schemeClr>
                </a:solidFill>
                <a:latin typeface="+mn-ea"/>
                <a:ea typeface="+mn-ea"/>
              </a:rPr>
              <a:t> </a:t>
            </a:r>
            <a:r>
              <a:rPr altLang="en-US" sz="2800" dirty="0" smtClean="0">
                <a:solidFill>
                  <a:schemeClr val="bg2">
                    <a:lumMod val="85000"/>
                  </a:schemeClr>
                </a:solidFill>
                <a:latin typeface="+mn-ea"/>
                <a:ea typeface="+mn-ea"/>
              </a:rPr>
              <a:t>距离计算</a:t>
            </a:r>
            <a:endParaRPr lang="en-US" altLang="en-US" sz="2800" dirty="0" smtClean="0">
              <a:solidFill>
                <a:schemeClr val="bg2">
                  <a:lumMod val="85000"/>
                </a:schemeClr>
              </a:solidFill>
              <a:latin typeface="+mn-ea"/>
              <a:ea typeface="+mn-ea"/>
            </a:endParaRPr>
          </a:p>
          <a:p>
            <a:endParaRPr lang="en-US" altLang="zh-CN" dirty="0" smtClean="0">
              <a:solidFill>
                <a:schemeClr val="bg2">
                  <a:lumMod val="85000"/>
                </a:schemeClr>
              </a:solidFill>
            </a:endParaRPr>
          </a:p>
          <a:p>
            <a:r>
              <a:rPr lang="zh-CN" altLang="en-US" sz="2800" dirty="0" smtClean="0">
                <a:solidFill>
                  <a:schemeClr val="bg2">
                    <a:lumMod val="85000"/>
                  </a:schemeClr>
                </a:solidFill>
                <a:latin typeface="+mn-ea"/>
                <a:ea typeface="+mn-ea"/>
              </a:rPr>
              <a:t> </a:t>
            </a:r>
            <a:r>
              <a:rPr altLang="en-US" sz="2800" dirty="0" smtClean="0">
                <a:solidFill>
                  <a:schemeClr val="bg2">
                    <a:lumMod val="85000"/>
                  </a:schemeClr>
                </a:solidFill>
                <a:latin typeface="+mn-ea"/>
                <a:ea typeface="+mn-ea"/>
              </a:rPr>
              <a:t>原型聚类</a:t>
            </a:r>
            <a:endParaRPr lang="en-US" altLang="en-US" sz="2800" dirty="0" smtClean="0">
              <a:solidFill>
                <a:schemeClr val="bg2">
                  <a:lumMod val="85000"/>
                </a:schemeClr>
              </a:solidFill>
              <a:latin typeface="+mn-ea"/>
              <a:ea typeface="+mn-ea"/>
            </a:endParaRPr>
          </a:p>
          <a:p>
            <a:endParaRPr lang="en-US" altLang="en-US" sz="2800" dirty="0" smtClean="0">
              <a:solidFill>
                <a:schemeClr val="bg2">
                  <a:lumMod val="85000"/>
                </a:schemeClr>
              </a:solidFill>
              <a:latin typeface="+mn-ea"/>
              <a:ea typeface="+mn-ea"/>
            </a:endParaRPr>
          </a:p>
          <a:p>
            <a:r>
              <a:rPr altLang="en-US" sz="2800" dirty="0" smtClean="0">
                <a:solidFill>
                  <a:schemeClr val="bg2">
                    <a:lumMod val="85000"/>
                  </a:schemeClr>
                </a:solidFill>
                <a:latin typeface="+mn-ea"/>
                <a:ea typeface="+mn-ea"/>
              </a:rPr>
              <a:t> 密度聚类</a:t>
            </a:r>
            <a:endParaRPr lang="en-US" altLang="en-US" sz="2800" dirty="0" smtClean="0">
              <a:solidFill>
                <a:schemeClr val="bg2">
                  <a:lumMod val="85000"/>
                </a:schemeClr>
              </a:solidFill>
              <a:latin typeface="+mn-ea"/>
              <a:ea typeface="+mn-ea"/>
            </a:endParaRPr>
          </a:p>
          <a:p>
            <a:endParaRPr lang="en-US" altLang="en-US" sz="2800" dirty="0" smtClean="0">
              <a:solidFill>
                <a:schemeClr val="bg2">
                  <a:lumMod val="85000"/>
                </a:schemeClr>
              </a:solidFill>
              <a:latin typeface="+mn-ea"/>
              <a:ea typeface="+mn-ea"/>
            </a:endParaRPr>
          </a:p>
          <a:p>
            <a:r>
              <a:rPr lang="en-US" altLang="zh-CN" sz="2800" dirty="0">
                <a:solidFill>
                  <a:schemeClr val="bg2">
                    <a:lumMod val="85000"/>
                  </a:schemeClr>
                </a:solidFill>
                <a:latin typeface="+mn-ea"/>
                <a:ea typeface="+mn-ea"/>
              </a:rPr>
              <a:t> </a:t>
            </a:r>
            <a:r>
              <a:rPr sz="2800" dirty="0" smtClean="0">
                <a:solidFill>
                  <a:schemeClr val="bg2">
                    <a:lumMod val="85000"/>
                  </a:schemeClr>
                </a:solidFill>
                <a:latin typeface="+mn-ea"/>
                <a:ea typeface="+mn-ea"/>
              </a:rPr>
              <a:t>层次聚类</a:t>
            </a:r>
            <a:endParaRPr lang="zh-CN" altLang="en-US" sz="2800" dirty="0">
              <a:solidFill>
                <a:schemeClr val="bg2">
                  <a:lumMod val="85000"/>
                </a:schemeClr>
              </a:solidFill>
              <a:latin typeface="+mn-ea"/>
              <a:ea typeface="+mn-ea"/>
            </a:endParaRPr>
          </a:p>
          <a:p>
            <a:pPr marL="1697400" lvl="4" indent="0">
              <a:buNone/>
            </a:pP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607340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性能度量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209073" y="1266822"/>
            <a:ext cx="9020383" cy="4843691"/>
          </a:xfrm>
        </p:spPr>
        <p:txBody>
          <a:bodyPr>
            <a:normAutofit/>
          </a:bodyPr>
          <a:lstStyle/>
          <a:p>
            <a:r>
              <a:rPr altLang="en-US" sz="2000" dirty="0" smtClean="0"/>
              <a:t>聚类性能度量</a:t>
            </a:r>
            <a:r>
              <a:rPr lang="zh-CN" altLang="en-US" sz="2000" dirty="0" smtClean="0"/>
              <a:t>，</a:t>
            </a:r>
            <a:r>
              <a:rPr altLang="en-US" sz="2000" dirty="0" smtClean="0"/>
              <a:t>亦称为聚类“有效性指标”（</a:t>
            </a:r>
            <a:r>
              <a:rPr lang="en-US" altLang="zh-CN" sz="2000" dirty="0" smtClean="0"/>
              <a:t>validity index</a:t>
            </a:r>
            <a:r>
              <a:rPr altLang="en-US" sz="2000" dirty="0" smtClean="0"/>
              <a:t>）</a:t>
            </a:r>
            <a:endParaRPr lang="en-US" altLang="en-US" sz="2000" dirty="0" smtClean="0"/>
          </a:p>
          <a:p>
            <a:r>
              <a:rPr altLang="en-US" sz="2000" dirty="0" smtClean="0"/>
              <a:t>直观来讲：</a:t>
            </a:r>
            <a:endParaRPr lang="en-US" altLang="en-US" sz="2000" dirty="0" smtClean="0"/>
          </a:p>
          <a:p>
            <a:pPr marL="0" indent="0">
              <a:buNone/>
            </a:pPr>
            <a:r>
              <a:rPr lang="en-US" altLang="zh-CN" sz="2000" dirty="0"/>
              <a:t> </a:t>
            </a:r>
            <a:r>
              <a:rPr lang="en-US" altLang="zh-CN" sz="2000" dirty="0" smtClean="0"/>
              <a:t>   </a:t>
            </a:r>
            <a:r>
              <a:rPr lang="zh-CN" altLang="en-US" sz="2000" dirty="0" smtClean="0"/>
              <a:t>我们希望“物以类聚”，即同一簇的样本尽可能彼此相似，不同簇的样本尽可能不同。换言之，</a:t>
            </a:r>
            <a:r>
              <a:rPr altLang="en-US" sz="2000" dirty="0" smtClean="0"/>
              <a:t>聚类结果的“簇内相似度”（</a:t>
            </a:r>
            <a:r>
              <a:rPr lang="en-US" altLang="zh-CN" sz="2000" dirty="0" smtClean="0"/>
              <a:t>intra-cluster similarity</a:t>
            </a:r>
            <a:r>
              <a:rPr altLang="en-US" sz="2000" dirty="0" smtClean="0"/>
              <a:t>）高</a:t>
            </a:r>
            <a:r>
              <a:rPr lang="zh-CN" altLang="en-US" sz="2000" dirty="0"/>
              <a:t>，</a:t>
            </a:r>
            <a:r>
              <a:rPr altLang="en-US" sz="2000" dirty="0" smtClean="0"/>
              <a:t>且“簇间相似度”（</a:t>
            </a:r>
            <a:r>
              <a:rPr lang="en-US" altLang="en-US" sz="2000" dirty="0" smtClean="0"/>
              <a:t>inter-cluster similarity</a:t>
            </a:r>
            <a:r>
              <a:rPr altLang="en-US" sz="2000" dirty="0" smtClean="0"/>
              <a:t>）低，这样的聚类效果较好</a:t>
            </a:r>
            <a:r>
              <a:rPr lang="en-US" altLang="en-US" sz="2000" dirty="0" smtClean="0"/>
              <a:t>.</a:t>
            </a:r>
          </a:p>
          <a:p>
            <a:pPr>
              <a:buNone/>
            </a:pP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490017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性能度量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260350" y="1266823"/>
            <a:ext cx="8616950" cy="4833188"/>
          </a:xfrm>
        </p:spPr>
        <p:txBody>
          <a:bodyPr>
            <a:normAutofit/>
          </a:bodyPr>
          <a:lstStyle/>
          <a:p>
            <a:r>
              <a:rPr altLang="en-US" dirty="0" smtClean="0"/>
              <a:t>聚类性能度量：</a:t>
            </a:r>
            <a:endParaRPr lang="en-US" altLang="en-US" dirty="0" smtClean="0"/>
          </a:p>
          <a:p>
            <a:pPr lvl="1"/>
            <a:r>
              <a:rPr altLang="en-US" dirty="0" err="1" smtClean="0"/>
              <a:t>外部指标</a:t>
            </a:r>
            <a:r>
              <a:rPr lang="en-US" altLang="en-US" dirty="0" smtClean="0"/>
              <a:t> (external index)</a:t>
            </a:r>
            <a:endParaRPr lang="en-US" altLang="zh-CN" dirty="0" smtClean="0"/>
          </a:p>
          <a:p>
            <a:pPr marL="325800" lvl="1" indent="0">
              <a:buNone/>
            </a:pPr>
            <a:r>
              <a:rPr lang="en-US" altLang="zh-CN" dirty="0"/>
              <a:t>	</a:t>
            </a:r>
            <a:r>
              <a:rPr lang="zh-CN" altLang="en-US" dirty="0" smtClean="0"/>
              <a:t>将聚类结果与某个“参考模型”</a:t>
            </a:r>
            <a:r>
              <a:rPr lang="en-US" altLang="zh-CN" dirty="0" smtClean="0"/>
              <a:t>(reference model)</a:t>
            </a:r>
            <a:r>
              <a:rPr lang="zh-CN" altLang="en-US" dirty="0" smtClean="0"/>
              <a:t>进行比较。</a:t>
            </a:r>
            <a:endParaRPr lang="en-US" altLang="en-US" dirty="0" smtClean="0"/>
          </a:p>
          <a:p>
            <a:pPr lvl="1"/>
            <a:r>
              <a:rPr altLang="en-US" dirty="0" err="1" smtClean="0"/>
              <a:t>内部指标</a:t>
            </a:r>
            <a:r>
              <a:rPr lang="en-US" altLang="en-US" dirty="0" smtClean="0"/>
              <a:t> (internal index)</a:t>
            </a:r>
          </a:p>
          <a:p>
            <a:pPr marL="325800" lvl="1" indent="0">
              <a:buNone/>
            </a:pPr>
            <a:r>
              <a:rPr lang="en-US" altLang="zh-CN" dirty="0"/>
              <a:t>	</a:t>
            </a:r>
            <a:r>
              <a:rPr lang="zh-CN" altLang="en-US" dirty="0" smtClean="0"/>
              <a:t>直接考察聚类结果而不用任何参考模型。</a:t>
            </a:r>
            <a:endParaRPr lang="en-US" altLang="en-US" dirty="0" smtClean="0"/>
          </a:p>
          <a:p>
            <a:pPr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46669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性能度量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dirty="0"/>
              <a:t> </a:t>
            </a:r>
            <a:r>
              <a:rPr lang="en-US" altLang="zh-CN" dirty="0" smtClean="0"/>
              <a:t>   </a:t>
            </a:r>
            <a:r>
              <a:rPr lang="zh-CN" altLang="en-US" dirty="0" smtClean="0"/>
              <a:t>对数据集                      ，假定通过聚类得到的簇划分为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/>
              <a:t>	</a:t>
            </a:r>
            <a:r>
              <a:rPr lang="en-US" altLang="zh-CN" dirty="0" smtClean="0"/>
              <a:t>	</a:t>
            </a:r>
            <a:r>
              <a:rPr lang="zh-CN" altLang="en-US" dirty="0" smtClean="0"/>
              <a:t>，参考模型给出的簇划分为</a:t>
            </a:r>
            <a:r>
              <a:rPr lang="en-US" altLang="zh-CN" dirty="0" smtClean="0"/>
              <a:t>			.</a:t>
            </a:r>
            <a:r>
              <a:rPr lang="zh-CN" altLang="en-US" dirty="0" smtClean="0"/>
              <a:t>相应地，令   与   分</a:t>
            </a:r>
            <a:r>
              <a:rPr lang="zh-CN" altLang="en-US" dirty="0"/>
              <a:t>别</a:t>
            </a:r>
            <a:r>
              <a:rPr lang="zh-CN" altLang="en-US" dirty="0" smtClean="0"/>
              <a:t>表示与   和    对应的簇标记向量</a:t>
            </a:r>
            <a:r>
              <a:rPr lang="en-US" altLang="zh-CN" dirty="0" smtClean="0"/>
              <a:t>.</a:t>
            </a:r>
          </a:p>
          <a:p>
            <a:pPr marL="0" indent="0">
              <a:buNone/>
            </a:pPr>
            <a:r>
              <a:rPr lang="en-US" altLang="zh-CN" dirty="0" smtClean="0"/>
              <a:t>    </a:t>
            </a:r>
            <a:r>
              <a:rPr lang="zh-CN" altLang="en-US" dirty="0" smtClean="0"/>
              <a:t>我们将样本两两配对考虑，定义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/>
              <a:t>	</a:t>
            </a:r>
            <a:endParaRPr lang="en-US" altLang="zh-CN" dirty="0" smtClean="0"/>
          </a:p>
          <a:p>
            <a:pPr marL="0" indent="0">
              <a:buNone/>
            </a:pPr>
            <a:endParaRPr lang="zh-CN" altLang="en-US" dirty="0"/>
          </a:p>
        </p:txBody>
      </p:sp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98456809"/>
              </p:ext>
            </p:extLst>
          </p:nvPr>
        </p:nvGraphicFramePr>
        <p:xfrm>
          <a:off x="1771131" y="3006951"/>
          <a:ext cx="5473204" cy="36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212" name="Formula" r:id="rId3" imgW="3089160" imgH="203400" progId="Equation.Ribbit">
                  <p:embed/>
                </p:oleObj>
              </mc:Choice>
              <mc:Fallback>
                <p:oleObj name="Formula" r:id="rId3" imgW="3089160" imgH="20340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71131" y="3006951"/>
                        <a:ext cx="5473204" cy="36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98152272"/>
              </p:ext>
            </p:extLst>
          </p:nvPr>
        </p:nvGraphicFramePr>
        <p:xfrm>
          <a:off x="1776924" y="3385355"/>
          <a:ext cx="5543437" cy="36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213" name="Formula" r:id="rId5" imgW="3128400" imgH="203400" progId="Equation.Ribbit">
                  <p:embed/>
                </p:oleObj>
              </mc:Choice>
              <mc:Fallback>
                <p:oleObj name="Formula" r:id="rId5" imgW="3128400" imgH="20340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776924" y="3385355"/>
                        <a:ext cx="5543437" cy="36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7054709"/>
              </p:ext>
            </p:extLst>
          </p:nvPr>
        </p:nvGraphicFramePr>
        <p:xfrm>
          <a:off x="1757081" y="3824753"/>
          <a:ext cx="5543437" cy="36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214" name="Formula" r:id="rId7" imgW="3129480" imgH="203400" progId="Equation.Ribbit">
                  <p:embed/>
                </p:oleObj>
              </mc:Choice>
              <mc:Fallback>
                <p:oleObj name="Formula" r:id="rId7" imgW="3129480" imgH="20340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757081" y="3824753"/>
                        <a:ext cx="5543437" cy="36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96159487"/>
              </p:ext>
            </p:extLst>
          </p:nvPr>
        </p:nvGraphicFramePr>
        <p:xfrm>
          <a:off x="1758521" y="4314434"/>
          <a:ext cx="5664336" cy="36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215" name="Formula" r:id="rId9" imgW="3197520" imgH="203400" progId="Equation.Ribbit">
                  <p:embed/>
                </p:oleObj>
              </mc:Choice>
              <mc:Fallback>
                <p:oleObj name="Formula" r:id="rId9" imgW="3197520" imgH="20340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758521" y="4314434"/>
                        <a:ext cx="5664336" cy="36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70159980"/>
              </p:ext>
            </p:extLst>
          </p:nvPr>
        </p:nvGraphicFramePr>
        <p:xfrm>
          <a:off x="314916" y="1648166"/>
          <a:ext cx="1838622" cy="2391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216" name="Formula" r:id="rId11" imgW="1367280" imgH="177480" progId="Equation.Ribbit">
                  <p:embed/>
                </p:oleObj>
              </mc:Choice>
              <mc:Fallback>
                <p:oleObj name="Formula" r:id="rId11" imgW="1367280" imgH="17748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14916" y="1648166"/>
                        <a:ext cx="1838622" cy="2391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对象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5183459"/>
              </p:ext>
            </p:extLst>
          </p:nvPr>
        </p:nvGraphicFramePr>
        <p:xfrm>
          <a:off x="5597525" y="1691460"/>
          <a:ext cx="1888591" cy="2306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217" name="Formula" r:id="rId13" imgW="1455120" imgH="177480" progId="Equation.Ribbit">
                  <p:embed/>
                </p:oleObj>
              </mc:Choice>
              <mc:Fallback>
                <p:oleObj name="Formula" r:id="rId13" imgW="1455120" imgH="17748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5597525" y="1691460"/>
                        <a:ext cx="1888591" cy="23066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对象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24923529"/>
              </p:ext>
            </p:extLst>
          </p:nvPr>
        </p:nvGraphicFramePr>
        <p:xfrm>
          <a:off x="705561" y="1971132"/>
          <a:ext cx="149018" cy="2732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218" name="Formula" r:id="rId15" imgW="86040" imgH="157680" progId="Equation.Ribbit">
                  <p:embed/>
                </p:oleObj>
              </mc:Choice>
              <mc:Fallback>
                <p:oleObj name="Formula" r:id="rId15" imgW="86040" imgH="15768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705561" y="1971132"/>
                        <a:ext cx="149018" cy="27320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对象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09801219"/>
              </p:ext>
            </p:extLst>
          </p:nvPr>
        </p:nvGraphicFramePr>
        <p:xfrm>
          <a:off x="1234227" y="1986420"/>
          <a:ext cx="221760" cy="2523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219" name="Formula" r:id="rId17" imgW="137880" imgH="157680" progId="Equation.Ribbit">
                  <p:embed/>
                </p:oleObj>
              </mc:Choice>
              <mc:Fallback>
                <p:oleObj name="Formula" r:id="rId17" imgW="137880" imgH="15768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1234227" y="1986420"/>
                        <a:ext cx="221760" cy="25234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对象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48380252"/>
              </p:ext>
            </p:extLst>
          </p:nvPr>
        </p:nvGraphicFramePr>
        <p:xfrm>
          <a:off x="3505523" y="1964034"/>
          <a:ext cx="322993" cy="3047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220" name="Formula" r:id="rId19" imgW="168840" imgH="158760" progId="Equation.Ribbit">
                  <p:embed/>
                </p:oleObj>
              </mc:Choice>
              <mc:Fallback>
                <p:oleObj name="Formula" r:id="rId19" imgW="168840" imgH="15876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3505523" y="1964034"/>
                        <a:ext cx="322993" cy="3047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对象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57508783"/>
              </p:ext>
            </p:extLst>
          </p:nvPr>
        </p:nvGraphicFramePr>
        <p:xfrm>
          <a:off x="1914689" y="1222478"/>
          <a:ext cx="2101834" cy="2772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221" name="Formula" r:id="rId21" imgW="1348560" imgH="177480" progId="Equation.Ribbit">
                  <p:embed/>
                </p:oleObj>
              </mc:Choice>
              <mc:Fallback>
                <p:oleObj name="Formula" r:id="rId21" imgW="1348560" imgH="17748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1914689" y="1222478"/>
                        <a:ext cx="2101834" cy="2772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对象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22172602"/>
              </p:ext>
            </p:extLst>
          </p:nvPr>
        </p:nvGraphicFramePr>
        <p:xfrm>
          <a:off x="2941052" y="1963620"/>
          <a:ext cx="212347" cy="2869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222" name="Formula" r:id="rId23" imgW="118080" imgH="158760" progId="Equation.Ribbit">
                  <p:embed/>
                </p:oleObj>
              </mc:Choice>
              <mc:Fallback>
                <p:oleObj name="Formula" r:id="rId23" imgW="118080" imgH="15876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2941052" y="1963620"/>
                        <a:ext cx="212347" cy="2869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58499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机器学习v2.1rgb">
  <a:themeElements>
    <a:clrScheme name="机器学习">
      <a:dk1>
        <a:sysClr val="windowText" lastClr="000000"/>
      </a:dk1>
      <a:lt1>
        <a:sysClr val="window" lastClr="FFFFFF"/>
      </a:lt1>
      <a:dk2>
        <a:srgbClr val="16754D"/>
      </a:dk2>
      <a:lt2>
        <a:srgbClr val="FFFFFF"/>
      </a:lt2>
      <a:accent1>
        <a:srgbClr val="16754D"/>
      </a:accent1>
      <a:accent2>
        <a:srgbClr val="329E6E"/>
      </a:accent2>
      <a:accent3>
        <a:srgbClr val="FFC000"/>
      </a:accent3>
      <a:accent4>
        <a:srgbClr val="C00000"/>
      </a:accent4>
      <a:accent5>
        <a:srgbClr val="0070C0"/>
      </a:accent5>
      <a:accent6>
        <a:srgbClr val="002060"/>
      </a:accent6>
      <a:hlink>
        <a:srgbClr val="80C000"/>
      </a:hlink>
      <a:folHlink>
        <a:srgbClr val="CC66FF"/>
      </a:folHlink>
    </a:clrScheme>
    <a:fontScheme name="机器学习">
      <a:majorFont>
        <a:latin typeface="Verdana"/>
        <a:ea typeface="幼圆"/>
        <a:cs typeface=""/>
      </a:majorFont>
      <a:minorFont>
        <a:latin typeface="Verdana"/>
        <a:ea typeface="幼圆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机器学习v2.1rgb" id="{EEBC26C2-D188-4AC0-8846-32FF974952E7}" vid="{5872C309-9AD6-4384-AB1E-DDF89DAEFE7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机器学习v2.1rgb</Template>
  <TotalTime>4078</TotalTime>
  <Words>1380</Words>
  <Application>Microsoft Office PowerPoint</Application>
  <PresentationFormat>全屏显示(4:3)</PresentationFormat>
  <Paragraphs>334</Paragraphs>
  <Slides>50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50</vt:i4>
      </vt:variant>
    </vt:vector>
  </HeadingPairs>
  <TitlesOfParts>
    <vt:vector size="61" baseType="lpstr">
      <vt:lpstr>方正准圆简体</vt:lpstr>
      <vt:lpstr>微软雅黑</vt:lpstr>
      <vt:lpstr>幼圆</vt:lpstr>
      <vt:lpstr>Arial</vt:lpstr>
      <vt:lpstr>Cambria Math</vt:lpstr>
      <vt:lpstr>Times New Roman</vt:lpstr>
      <vt:lpstr>Verdana</vt:lpstr>
      <vt:lpstr>Wingdings</vt:lpstr>
      <vt:lpstr>机器学习v2.1rgb</vt:lpstr>
      <vt:lpstr>Formula</vt:lpstr>
      <vt:lpstr>Equation</vt:lpstr>
      <vt:lpstr>第九章：聚类</vt:lpstr>
      <vt:lpstr>大纲</vt:lpstr>
      <vt:lpstr>大纲</vt:lpstr>
      <vt:lpstr>聚类任务</vt:lpstr>
      <vt:lpstr>聚类任务</vt:lpstr>
      <vt:lpstr>大纲</vt:lpstr>
      <vt:lpstr>性能度量</vt:lpstr>
      <vt:lpstr>性能度量</vt:lpstr>
      <vt:lpstr>性能度量</vt:lpstr>
      <vt:lpstr>性能度量 - 外部指标</vt:lpstr>
      <vt:lpstr>性能度量 – 内部指标</vt:lpstr>
      <vt:lpstr>性能度量 – 内部指标</vt:lpstr>
      <vt:lpstr>大纲</vt:lpstr>
      <vt:lpstr>距离计算</vt:lpstr>
      <vt:lpstr>距离计算</vt:lpstr>
      <vt:lpstr>距离计算</vt:lpstr>
      <vt:lpstr>距离计算</vt:lpstr>
      <vt:lpstr>距离度量</vt:lpstr>
      <vt:lpstr>距离度量</vt:lpstr>
      <vt:lpstr>大纲</vt:lpstr>
      <vt:lpstr>原型聚类</vt:lpstr>
      <vt:lpstr>原型聚类 – k均值算法</vt:lpstr>
      <vt:lpstr>原型聚类 – k均值算法</vt:lpstr>
      <vt:lpstr>原型聚类 – k均值算法</vt:lpstr>
      <vt:lpstr>原型聚类 – k均值算法</vt:lpstr>
      <vt:lpstr>原型聚类 – k均值算法</vt:lpstr>
      <vt:lpstr>原型聚类 – k均值算法</vt:lpstr>
      <vt:lpstr>原型聚类 – 学习向量量化</vt:lpstr>
      <vt:lpstr>原型聚类 – 学习向量量化</vt:lpstr>
      <vt:lpstr>原型聚类 – 学习向量量化</vt:lpstr>
      <vt:lpstr>原型聚类 – 高斯混合聚类</vt:lpstr>
      <vt:lpstr>原型聚类 – 高斯混合聚类</vt:lpstr>
      <vt:lpstr>原型聚类 – 高斯混合聚类</vt:lpstr>
      <vt:lpstr>原型聚类 – 高斯混合聚类</vt:lpstr>
      <vt:lpstr>高斯混合聚类 – 模型求解（续）</vt:lpstr>
      <vt:lpstr>高斯混合聚类</vt:lpstr>
      <vt:lpstr>高斯混合聚类</vt:lpstr>
      <vt:lpstr>大纲</vt:lpstr>
      <vt:lpstr>密度聚类</vt:lpstr>
      <vt:lpstr>密度聚类</vt:lpstr>
      <vt:lpstr>密度聚类</vt:lpstr>
      <vt:lpstr>密度聚类</vt:lpstr>
      <vt:lpstr>密度聚类</vt:lpstr>
      <vt:lpstr>密度聚类</vt:lpstr>
      <vt:lpstr>大纲</vt:lpstr>
      <vt:lpstr>层次聚类</vt:lpstr>
      <vt:lpstr>层次聚类</vt:lpstr>
      <vt:lpstr>层次聚类 – 树状图</vt:lpstr>
      <vt:lpstr>层次聚类 – AGNES算法</vt:lpstr>
      <vt:lpstr>层次聚类</vt:lpstr>
    </vt:vector>
  </TitlesOfParts>
  <Company>LAMDA Group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机器学习-第九章</dc:title>
  <dc:creator/>
  <cp:lastModifiedBy>qwdong</cp:lastModifiedBy>
  <cp:revision>616</cp:revision>
  <dcterms:created xsi:type="dcterms:W3CDTF">2015-06-30T12:15:09Z</dcterms:created>
  <dcterms:modified xsi:type="dcterms:W3CDTF">2019-05-13T02:57:53Z</dcterms:modified>
</cp:coreProperties>
</file>